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7" r:id="rId17"/>
    <p:sldId id="272" r:id="rId18"/>
    <p:sldId id="271" r:id="rId19"/>
    <p:sldId id="278" r:id="rId20"/>
    <p:sldId id="279" r:id="rId21"/>
    <p:sldId id="280" r:id="rId22"/>
    <p:sldId id="281" r:id="rId23"/>
    <p:sldId id="284" r:id="rId24"/>
    <p:sldId id="273" r:id="rId25"/>
    <p:sldId id="274" r:id="rId26"/>
    <p:sldId id="275" r:id="rId27"/>
    <p:sldId id="276" r:id="rId28"/>
    <p:sldId id="285" r:id="rId29"/>
    <p:sldId id="286" r:id="rId30"/>
    <p:sldId id="287" r:id="rId31"/>
    <p:sldId id="288" r:id="rId32"/>
    <p:sldId id="289" r:id="rId33"/>
    <p:sldId id="290" r:id="rId34"/>
    <p:sldId id="282" r:id="rId35"/>
    <p:sldId id="291" r:id="rId36"/>
    <p:sldId id="292" r:id="rId37"/>
    <p:sldId id="294" r:id="rId38"/>
    <p:sldId id="295" r:id="rId39"/>
    <p:sldId id="302" r:id="rId40"/>
    <p:sldId id="296" r:id="rId41"/>
    <p:sldId id="297" r:id="rId42"/>
    <p:sldId id="293" r:id="rId43"/>
    <p:sldId id="301" r:id="rId44"/>
    <p:sldId id="303" r:id="rId45"/>
    <p:sldId id="298" r:id="rId46"/>
    <p:sldId id="299" r:id="rId47"/>
    <p:sldId id="300" r:id="rId48"/>
    <p:sldId id="304" r:id="rId49"/>
    <p:sldId id="305" r:id="rId50"/>
    <p:sldId id="306" r:id="rId51"/>
    <p:sldId id="307" r:id="rId52"/>
    <p:sldId id="309" r:id="rId53"/>
    <p:sldId id="310" r:id="rId54"/>
    <p:sldId id="308" r:id="rId55"/>
    <p:sldId id="311" r:id="rId56"/>
    <p:sldId id="312" r:id="rId57"/>
    <p:sldId id="313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1572" y="-1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26-Sep-16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26-Sep-16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26-Sep-16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26-Sep-16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26-Sep-16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26-Sep-16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26-Sep-16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26-Sep-16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26-Sep-16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26-Sep-16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26-Sep-16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26-Sep-16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reference/android/widget/AdapterView.html" TargetMode="External"/><Relationship Id="rId2" Type="http://schemas.openxmlformats.org/officeDocument/2006/relationships/hyperlink" Target="https://developer.android.com/reference/android/widget/ListView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.android.com/reference/android/widget/Adapter.html" TargetMode="External"/><Relationship Id="rId4" Type="http://schemas.openxmlformats.org/officeDocument/2006/relationships/hyperlink" Target="https://developer.android.com/reference/android/widget/ListAdapter.html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MoAD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Chapter 2: </a:t>
            </a:r>
            <a:r>
              <a:rPr lang="en-IN" b="1" dirty="0"/>
              <a:t>User Interface </a:t>
            </a:r>
            <a:endParaRPr lang="en-IN" b="1" dirty="0" smtClean="0"/>
          </a:p>
          <a:p>
            <a:r>
              <a:rPr lang="en-IN" b="1" dirty="0" smtClean="0"/>
              <a:t>Mahesh S </a:t>
            </a:r>
            <a:r>
              <a:rPr lang="en-IN" b="1" dirty="0" err="1" smtClean="0"/>
              <a:t>Patil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434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Relative </a:t>
            </a:r>
            <a:r>
              <a:rPr lang="en-US" b="1" dirty="0" smtClean="0"/>
              <a:t>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676400"/>
            <a:ext cx="8001000" cy="480060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731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View height /</a:t>
            </a:r>
            <a:r>
              <a:rPr lang="en-US" b="1" dirty="0" smtClean="0"/>
              <a:t>width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52400" y="1676400"/>
            <a:ext cx="8763000" cy="434340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422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Gravity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04800" y="1600200"/>
            <a:ext cx="8610600" cy="464820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094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Padding </a:t>
            </a:r>
            <a:r>
              <a:rPr lang="en-US" b="1" dirty="0" err="1"/>
              <a:t>vs</a:t>
            </a:r>
            <a:r>
              <a:rPr lang="en-US" b="1" dirty="0"/>
              <a:t> </a:t>
            </a:r>
            <a:r>
              <a:rPr lang="en-US" b="1" dirty="0" smtClean="0"/>
              <a:t>margin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81000" y="1342102"/>
            <a:ext cx="8382000" cy="5134897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9664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View </a:t>
            </a:r>
            <a:r>
              <a:rPr lang="en-US" b="1" dirty="0" smtClean="0"/>
              <a:t>visibility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04800" y="1371600"/>
            <a:ext cx="8458200" cy="487680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806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6871"/>
            <a:ext cx="8229600" cy="1143000"/>
          </a:xfrm>
        </p:spPr>
        <p:txBody>
          <a:bodyPr/>
          <a:lstStyle/>
          <a:p>
            <a:r>
              <a:rPr lang="en-US" dirty="0" smtClean="0"/>
              <a:t>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25062"/>
            <a:ext cx="8801100" cy="2295525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2500" lnSpcReduction="20000"/>
          </a:bodyPr>
          <a:lstStyle/>
          <a:p>
            <a:pPr algn="just"/>
            <a:r>
              <a:rPr lang="en-US" dirty="0" smtClean="0"/>
              <a:t>Implement UI with following wire-frame</a:t>
            </a:r>
          </a:p>
          <a:p>
            <a:pPr algn="just"/>
            <a:r>
              <a:rPr lang="en-US" dirty="0" smtClean="0"/>
              <a:t>Create some dummy user credentials</a:t>
            </a:r>
          </a:p>
          <a:p>
            <a:pPr algn="just"/>
            <a:r>
              <a:rPr lang="en-US" dirty="0" smtClean="0"/>
              <a:t>On clicking the submit button display a Toast with suitable logging message. </a:t>
            </a:r>
            <a:r>
              <a:rPr lang="en-US" dirty="0"/>
              <a:t>i</a:t>
            </a:r>
            <a:r>
              <a:rPr lang="en-US" dirty="0" smtClean="0"/>
              <a:t>.e. “success” if user enters valid user name and password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61" y="3133725"/>
            <a:ext cx="2619375" cy="352425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509962"/>
            <a:ext cx="5343525" cy="277177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966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923" y="7883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UI wireframe format to be written in Exams</a:t>
            </a:r>
            <a:endParaRPr lang="en-IN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C:\Users\admin\Desktop\WP_20160819_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9" t="5267" r="8748" b="3562"/>
          <a:stretch/>
        </p:blipFill>
        <p:spPr bwMode="auto">
          <a:xfrm>
            <a:off x="241738" y="838200"/>
            <a:ext cx="8539971" cy="572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9794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Refer textbook 3.4 topic, to explore </a:t>
            </a:r>
            <a:r>
              <a:rPr lang="en-US" dirty="0" err="1" smtClean="0"/>
              <a:t>TableLayout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481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Views by </a:t>
            </a:r>
            <a:r>
              <a:rPr lang="en-US" dirty="0" smtClean="0"/>
              <a:t>Id’s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81000" y="1447800"/>
            <a:ext cx="8458200" cy="502920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1518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Menu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Menu option are declared in XML</a:t>
            </a:r>
          </a:p>
          <a:p>
            <a:r>
              <a:rPr lang="en-US" dirty="0" smtClean="0"/>
              <a:t>From XML it is inflated as menu item in the app </a:t>
            </a:r>
          </a:p>
          <a:p>
            <a:r>
              <a:rPr lang="en-US" dirty="0" smtClean="0"/>
              <a:t>Menu items are ordered from most frequently used to less frequently used.</a:t>
            </a:r>
          </a:p>
          <a:p>
            <a:r>
              <a:rPr lang="en-US" dirty="0" smtClean="0"/>
              <a:t>Few Menu items can also be within the action bar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75745"/>
            <a:ext cx="8610600" cy="77695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150" y="1160577"/>
            <a:ext cx="2111829" cy="114300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8" t="11244" b="11246"/>
          <a:stretch/>
        </p:blipFill>
        <p:spPr bwMode="auto">
          <a:xfrm>
            <a:off x="4876800" y="5181600"/>
            <a:ext cx="3279228" cy="851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669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User interfaces can be designed using one of two methods</a:t>
            </a:r>
            <a:r>
              <a:rPr lang="en-US" dirty="0" smtClean="0"/>
              <a:t>:</a:t>
            </a:r>
          </a:p>
          <a:p>
            <a:pPr marL="976313"/>
            <a:r>
              <a:rPr lang="en-US" dirty="0" smtClean="0"/>
              <a:t>Procedural</a:t>
            </a:r>
          </a:p>
          <a:p>
            <a:pPr marL="976313"/>
            <a:r>
              <a:rPr lang="en-US" dirty="0" smtClean="0"/>
              <a:t>Declarative </a:t>
            </a:r>
          </a:p>
          <a:p>
            <a:pPr marL="58738" indent="0">
              <a:buNone/>
            </a:pPr>
            <a:endParaRPr lang="en-US" dirty="0" smtClean="0"/>
          </a:p>
        </p:txBody>
      </p:sp>
      <p:sp>
        <p:nvSpPr>
          <p:cNvPr id="4" name="Rounded Rectangular Callout 3"/>
          <p:cNvSpPr/>
          <p:nvPr/>
        </p:nvSpPr>
        <p:spPr>
          <a:xfrm>
            <a:off x="5410200" y="2514600"/>
            <a:ext cx="3200400" cy="1447800"/>
          </a:xfrm>
          <a:prstGeom prst="wedgeRoundRectCallout">
            <a:avLst>
              <a:gd name="adj1" fmla="val -112999"/>
              <a:gd name="adj2" fmla="val -16957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Similar to Java Swings</a:t>
            </a:r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3810000" y="4876800"/>
            <a:ext cx="3200400" cy="1447800"/>
          </a:xfrm>
          <a:prstGeom prst="wedgeRoundRectCallout">
            <a:avLst>
              <a:gd name="adj1" fmla="val -87653"/>
              <a:gd name="adj2" fmla="val -130030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Tags like HTML, XML shall be used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28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75745"/>
            <a:ext cx="8610600" cy="77695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355384"/>
            <a:ext cx="3540136" cy="3523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896132"/>
            <a:ext cx="3571875" cy="303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895600"/>
            <a:ext cx="1835411" cy="2443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514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Adding menu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534400" cy="60198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Create menu XML in res/menu and include the item</a:t>
            </a:r>
          </a:p>
          <a:p>
            <a:pPr marL="457200" indent="0">
              <a:buNone/>
            </a:pPr>
            <a:r>
              <a:rPr lang="en-US" sz="2400" dirty="0"/>
              <a:t>&lt;</a:t>
            </a:r>
            <a:r>
              <a:rPr lang="en-US" sz="2400" b="1" dirty="0">
                <a:solidFill>
                  <a:srgbClr val="000080"/>
                </a:solidFill>
              </a:rPr>
              <a:t>item</a:t>
            </a:r>
            <a:br>
              <a:rPr lang="en-US" sz="2400" b="1" dirty="0">
                <a:solidFill>
                  <a:srgbClr val="000080"/>
                </a:solidFill>
              </a:rPr>
            </a:br>
            <a:r>
              <a:rPr lang="en-US" sz="2400" b="1" dirty="0">
                <a:solidFill>
                  <a:srgbClr val="000080"/>
                </a:solidFill>
              </a:rPr>
              <a:t>    </a:t>
            </a:r>
            <a:r>
              <a:rPr lang="en-US" sz="2400" b="1" dirty="0" err="1">
                <a:solidFill>
                  <a:srgbClr val="660E7A"/>
                </a:solidFill>
              </a:rPr>
              <a:t>android</a:t>
            </a:r>
            <a:r>
              <a:rPr lang="en-US" sz="2400" b="1" dirty="0" err="1">
                <a:solidFill>
                  <a:srgbClr val="0000FF"/>
                </a:solidFill>
              </a:rPr>
              <a:t>:id</a:t>
            </a:r>
            <a:r>
              <a:rPr lang="en-US" sz="2400" b="1" dirty="0">
                <a:solidFill>
                  <a:srgbClr val="0000FF"/>
                </a:solidFill>
              </a:rPr>
              <a:t>=</a:t>
            </a:r>
            <a:r>
              <a:rPr lang="en-US" sz="2400" b="1" dirty="0">
                <a:solidFill>
                  <a:srgbClr val="008000"/>
                </a:solidFill>
              </a:rPr>
              <a:t>"@+id/</a:t>
            </a:r>
            <a:r>
              <a:rPr lang="en-US" sz="2400" b="1" dirty="0" err="1">
                <a:solidFill>
                  <a:srgbClr val="008000"/>
                </a:solidFill>
              </a:rPr>
              <a:t>reset_m_item</a:t>
            </a:r>
            <a:r>
              <a:rPr lang="en-US" sz="2400" b="1" dirty="0">
                <a:solidFill>
                  <a:srgbClr val="008000"/>
                </a:solidFill>
              </a:rPr>
              <a:t>"</a:t>
            </a:r>
            <a:br>
              <a:rPr lang="en-US" sz="2400" b="1" dirty="0">
                <a:solidFill>
                  <a:srgbClr val="008000"/>
                </a:solidFill>
              </a:rPr>
            </a:br>
            <a:r>
              <a:rPr lang="en-US" sz="2400" b="1" dirty="0">
                <a:solidFill>
                  <a:srgbClr val="008000"/>
                </a:solidFill>
              </a:rPr>
              <a:t>    </a:t>
            </a:r>
            <a:r>
              <a:rPr lang="en-US" sz="2400" b="1" dirty="0" err="1">
                <a:solidFill>
                  <a:srgbClr val="660E7A"/>
                </a:solidFill>
              </a:rPr>
              <a:t>android</a:t>
            </a:r>
            <a:r>
              <a:rPr lang="en-US" sz="2400" b="1" dirty="0" err="1">
                <a:solidFill>
                  <a:srgbClr val="0000FF"/>
                </a:solidFill>
              </a:rPr>
              <a:t>:title</a:t>
            </a:r>
            <a:r>
              <a:rPr lang="en-US" sz="2400" b="1" dirty="0">
                <a:solidFill>
                  <a:srgbClr val="0000FF"/>
                </a:solidFill>
              </a:rPr>
              <a:t>=</a:t>
            </a:r>
            <a:r>
              <a:rPr lang="en-US" sz="2400" b="1" dirty="0">
                <a:solidFill>
                  <a:srgbClr val="008000"/>
                </a:solidFill>
              </a:rPr>
              <a:t>"@string/</a:t>
            </a:r>
            <a:r>
              <a:rPr lang="en-US" sz="2400" b="1" dirty="0" err="1">
                <a:solidFill>
                  <a:srgbClr val="008000"/>
                </a:solidFill>
              </a:rPr>
              <a:t>reset_str</a:t>
            </a:r>
            <a:r>
              <a:rPr lang="en-US" sz="2400" b="1" dirty="0">
                <a:solidFill>
                  <a:srgbClr val="008000"/>
                </a:solidFill>
              </a:rPr>
              <a:t>"</a:t>
            </a:r>
            <a:br>
              <a:rPr lang="en-US" sz="2400" b="1" dirty="0">
                <a:solidFill>
                  <a:srgbClr val="008000"/>
                </a:solidFill>
              </a:rPr>
            </a:br>
            <a:r>
              <a:rPr lang="en-US" sz="2400" b="1" dirty="0">
                <a:solidFill>
                  <a:srgbClr val="008000"/>
                </a:solidFill>
              </a:rPr>
              <a:t>    </a:t>
            </a:r>
            <a:r>
              <a:rPr lang="en-US" sz="2400" dirty="0"/>
              <a:t>/&gt;</a:t>
            </a:r>
          </a:p>
          <a:p>
            <a:r>
              <a:rPr lang="en-US" dirty="0" smtClean="0"/>
              <a:t>In activity class override following method</a:t>
            </a:r>
          </a:p>
          <a:p>
            <a:pPr marL="457200" indent="0">
              <a:buNone/>
            </a:pPr>
            <a:r>
              <a:rPr lang="en-US" sz="2800" b="1" dirty="0">
                <a:solidFill>
                  <a:srgbClr val="000080"/>
                </a:solidFill>
              </a:rPr>
              <a:t>public </a:t>
            </a:r>
            <a:r>
              <a:rPr lang="en-US" sz="2800" b="1" dirty="0" err="1">
                <a:solidFill>
                  <a:srgbClr val="000080"/>
                </a:solidFill>
              </a:rPr>
              <a:t>boolean</a:t>
            </a:r>
            <a:r>
              <a:rPr lang="en-US" sz="2800" b="1" dirty="0">
                <a:solidFill>
                  <a:srgbClr val="000080"/>
                </a:solidFill>
              </a:rPr>
              <a:t> </a:t>
            </a:r>
            <a:r>
              <a:rPr lang="en-US" sz="2800" dirty="0" err="1"/>
              <a:t>onCreateOptionsMenu</a:t>
            </a:r>
            <a:r>
              <a:rPr lang="en-US" sz="2800" dirty="0"/>
              <a:t>(Menu menu) {</a:t>
            </a:r>
            <a:br>
              <a:rPr lang="en-US" sz="2800" dirty="0"/>
            </a:br>
            <a:r>
              <a:rPr lang="en-US" sz="2800" dirty="0"/>
              <a:t>    </a:t>
            </a:r>
            <a:r>
              <a:rPr lang="en-US" sz="2800" dirty="0" err="1"/>
              <a:t>getMenuInflater</a:t>
            </a:r>
            <a:r>
              <a:rPr lang="en-US" sz="2800" dirty="0"/>
              <a:t>().inflate(</a:t>
            </a:r>
            <a:r>
              <a:rPr lang="en-US" sz="2800" dirty="0" err="1"/>
              <a:t>R.menu.</a:t>
            </a:r>
            <a:r>
              <a:rPr lang="en-US" sz="2800" b="1" i="1" dirty="0" err="1">
                <a:solidFill>
                  <a:srgbClr val="660E7A"/>
                </a:solidFill>
              </a:rPr>
              <a:t>login_menu</a:t>
            </a:r>
            <a:r>
              <a:rPr lang="en-US" sz="2800" dirty="0" err="1"/>
              <a:t>,menu</a:t>
            </a:r>
            <a:r>
              <a:rPr lang="en-US" sz="2800" dirty="0"/>
              <a:t>);</a:t>
            </a:r>
            <a:br>
              <a:rPr lang="en-US" sz="2800" dirty="0"/>
            </a:br>
            <a:r>
              <a:rPr lang="en-US" sz="2800" dirty="0"/>
              <a:t>    </a:t>
            </a:r>
            <a:r>
              <a:rPr lang="en-US" sz="2800" b="1" dirty="0">
                <a:solidFill>
                  <a:srgbClr val="000080"/>
                </a:solidFill>
              </a:rPr>
              <a:t>return true</a:t>
            </a:r>
            <a:r>
              <a:rPr lang="en-US" sz="2800" dirty="0"/>
              <a:t>;</a:t>
            </a:r>
            <a:br>
              <a:rPr lang="en-US" sz="2800" dirty="0"/>
            </a:br>
            <a:r>
              <a:rPr lang="en-US" sz="2800" dirty="0"/>
              <a:t>}</a:t>
            </a:r>
          </a:p>
          <a:p>
            <a:r>
              <a:rPr lang="en-US" dirty="0" smtClean="0"/>
              <a:t>Then attach listener to menu by overriding </a:t>
            </a:r>
          </a:p>
          <a:p>
            <a:pPr marL="457200" indent="0">
              <a:buNone/>
            </a:pPr>
            <a:r>
              <a:rPr lang="en-US" sz="2800" b="1" dirty="0">
                <a:solidFill>
                  <a:srgbClr val="000080"/>
                </a:solidFill>
              </a:rPr>
              <a:t>public </a:t>
            </a:r>
            <a:r>
              <a:rPr lang="en-US" sz="2800" b="1" dirty="0" err="1">
                <a:solidFill>
                  <a:srgbClr val="000080"/>
                </a:solidFill>
              </a:rPr>
              <a:t>boolean</a:t>
            </a:r>
            <a:r>
              <a:rPr lang="en-US" sz="2800" b="1" dirty="0">
                <a:solidFill>
                  <a:srgbClr val="000080"/>
                </a:solidFill>
              </a:rPr>
              <a:t> </a:t>
            </a:r>
            <a:r>
              <a:rPr lang="en-US" sz="2800" dirty="0" err="1"/>
              <a:t>onOptionsItemSelected</a:t>
            </a:r>
            <a:r>
              <a:rPr lang="en-US" sz="2800" dirty="0"/>
              <a:t>(</a:t>
            </a:r>
            <a:r>
              <a:rPr lang="en-US" sz="2800" dirty="0" err="1"/>
              <a:t>MenuItem</a:t>
            </a:r>
            <a:r>
              <a:rPr lang="en-US" sz="2800" dirty="0"/>
              <a:t> item) {</a:t>
            </a:r>
            <a:br>
              <a:rPr lang="en-US" sz="2800" dirty="0"/>
            </a:br>
            <a:r>
              <a:rPr lang="en-US" sz="2800" dirty="0"/>
              <a:t>    </a:t>
            </a:r>
            <a:r>
              <a:rPr lang="en-US" sz="2800" b="1" dirty="0" err="1">
                <a:solidFill>
                  <a:srgbClr val="000080"/>
                </a:solidFill>
              </a:rPr>
              <a:t>int</a:t>
            </a:r>
            <a:r>
              <a:rPr lang="en-US" sz="2800" b="1" dirty="0">
                <a:solidFill>
                  <a:srgbClr val="000080"/>
                </a:solidFill>
              </a:rPr>
              <a:t> </a:t>
            </a:r>
            <a:r>
              <a:rPr lang="en-US" sz="2800" dirty="0" err="1"/>
              <a:t>clicked_item_Id</a:t>
            </a:r>
            <a:r>
              <a:rPr lang="en-US" sz="2800" dirty="0"/>
              <a:t>=</a:t>
            </a:r>
            <a:r>
              <a:rPr lang="en-US" sz="2800" dirty="0" err="1"/>
              <a:t>item.getItemId</a:t>
            </a:r>
            <a:r>
              <a:rPr lang="en-US" sz="2800" dirty="0"/>
              <a:t>();</a:t>
            </a:r>
            <a:br>
              <a:rPr lang="en-US" sz="2800" dirty="0"/>
            </a:br>
            <a:r>
              <a:rPr lang="en-US" sz="2800" dirty="0"/>
              <a:t>    </a:t>
            </a:r>
            <a:r>
              <a:rPr lang="en-US" sz="2800" b="1" dirty="0">
                <a:solidFill>
                  <a:srgbClr val="000080"/>
                </a:solidFill>
              </a:rPr>
              <a:t>return </a:t>
            </a:r>
            <a:r>
              <a:rPr lang="en-US" sz="2800" b="1" dirty="0" err="1">
                <a:solidFill>
                  <a:srgbClr val="000080"/>
                </a:solidFill>
              </a:rPr>
              <a:t>super</a:t>
            </a:r>
            <a:r>
              <a:rPr lang="en-US" sz="2800" dirty="0" err="1"/>
              <a:t>.onOptionsItemSelected</a:t>
            </a:r>
            <a:r>
              <a:rPr lang="en-US" sz="2800" dirty="0"/>
              <a:t>(item);</a:t>
            </a:r>
            <a:br>
              <a:rPr lang="en-US" sz="2800" dirty="0"/>
            </a:br>
            <a:r>
              <a:rPr lang="en-US" sz="28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0873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http://api.openweathermap.org/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75" y="1426779"/>
            <a:ext cx="6486525" cy="469582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Sign-up</a:t>
            </a:r>
          </a:p>
          <a:p>
            <a:r>
              <a:rPr lang="en-US" b="1" dirty="0" smtClean="0"/>
              <a:t>Get your</a:t>
            </a:r>
          </a:p>
          <a:p>
            <a:pPr marL="0" indent="0">
              <a:buNone/>
            </a:pPr>
            <a:r>
              <a:rPr lang="en-US" b="1" dirty="0" smtClean="0"/>
              <a:t>API KEY</a:t>
            </a:r>
          </a:p>
          <a:p>
            <a:r>
              <a:rPr lang="en-US" b="1" dirty="0" smtClean="0"/>
              <a:t>It is required for </a:t>
            </a:r>
          </a:p>
          <a:p>
            <a:pPr marL="0" indent="0">
              <a:buNone/>
            </a:pPr>
            <a:r>
              <a:rPr lang="en-US" b="1" dirty="0"/>
              <a:t>f</a:t>
            </a:r>
            <a:r>
              <a:rPr lang="en-US" b="1" dirty="0" smtClean="0"/>
              <a:t>urther demo</a:t>
            </a:r>
          </a:p>
          <a:p>
            <a:pPr marL="0" indent="0">
              <a:buNone/>
            </a:pPr>
            <a:r>
              <a:rPr lang="en-US" b="1" dirty="0" smtClean="0"/>
              <a:t>programs</a:t>
            </a:r>
            <a:endParaRPr lang="en-US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687" y="3124200"/>
            <a:ext cx="3848100" cy="390525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37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ListView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81600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n-US" dirty="0" err="1">
                <a:hlinkClick r:id="rId2"/>
              </a:rPr>
              <a:t>ListView</a:t>
            </a:r>
            <a:r>
              <a:rPr lang="en-US" dirty="0"/>
              <a:t> is a view group that displays a list of scrollable items. </a:t>
            </a:r>
            <a:endParaRPr lang="en-US" dirty="0" smtClean="0"/>
          </a:p>
          <a:p>
            <a:pPr algn="just"/>
            <a:r>
              <a:rPr lang="en-US" dirty="0" smtClean="0"/>
              <a:t>Subclass of </a:t>
            </a:r>
            <a:r>
              <a:rPr lang="en-US" dirty="0" err="1" smtClean="0">
                <a:hlinkClick r:id="rId3"/>
              </a:rPr>
              <a:t>AdapterView</a:t>
            </a:r>
            <a:r>
              <a:rPr lang="en-US" dirty="0" smtClean="0"/>
              <a:t>&lt;</a:t>
            </a:r>
            <a:r>
              <a:rPr lang="en-US" dirty="0" err="1" smtClean="0">
                <a:hlinkClick r:id="rId4"/>
              </a:rPr>
              <a:t>android.widget.ListAdapter</a:t>
            </a:r>
            <a:r>
              <a:rPr lang="en-US" dirty="0" smtClean="0"/>
              <a:t>&gt;</a:t>
            </a:r>
          </a:p>
          <a:p>
            <a:pPr algn="just"/>
            <a:r>
              <a:rPr lang="en-US" dirty="0"/>
              <a:t>The list items are automatically inserted to the list using an </a:t>
            </a:r>
            <a:r>
              <a:rPr lang="en-US" dirty="0">
                <a:hlinkClick r:id="rId5"/>
              </a:rPr>
              <a:t>Adapter</a:t>
            </a:r>
            <a:r>
              <a:rPr lang="en-US" dirty="0"/>
              <a:t> that pulls content from a source such as an array or database query and converts each item result into a view that's placed into the list</a:t>
            </a:r>
            <a:r>
              <a:rPr lang="en-US" dirty="0" smtClean="0"/>
              <a:t>.</a:t>
            </a:r>
          </a:p>
          <a:p>
            <a:pPr algn="just"/>
            <a:r>
              <a:rPr lang="en-US" dirty="0"/>
              <a:t>Adapter holds the data and send the data to adapter </a:t>
            </a:r>
            <a:r>
              <a:rPr lang="en-US" dirty="0" smtClean="0"/>
              <a:t>view</a:t>
            </a:r>
          </a:p>
          <a:p>
            <a:pPr algn="just"/>
            <a:r>
              <a:rPr lang="en-US" dirty="0"/>
              <a:t>view </a:t>
            </a:r>
            <a:r>
              <a:rPr lang="en-US" dirty="0" smtClean="0"/>
              <a:t>takes </a:t>
            </a:r>
            <a:r>
              <a:rPr lang="en-US" dirty="0"/>
              <a:t>the data from </a:t>
            </a:r>
            <a:r>
              <a:rPr lang="en-US" dirty="0" smtClean="0"/>
              <a:t>view </a:t>
            </a:r>
            <a:r>
              <a:rPr lang="en-US" dirty="0"/>
              <a:t>and shows the data on different views like as spinner, list view, grid view etc</a:t>
            </a:r>
            <a:r>
              <a:rPr lang="en-US" dirty="0" smtClean="0"/>
              <a:t>.</a:t>
            </a:r>
          </a:p>
          <a:p>
            <a:pPr algn="just"/>
            <a:r>
              <a:rPr lang="en-US" b="1" dirty="0" err="1"/>
              <a:t>ListView</a:t>
            </a:r>
            <a:r>
              <a:rPr lang="en-US" dirty="0"/>
              <a:t> and </a:t>
            </a:r>
            <a:r>
              <a:rPr lang="en-US" b="1" dirty="0" err="1"/>
              <a:t>GridView</a:t>
            </a:r>
            <a:r>
              <a:rPr lang="en-US" dirty="0"/>
              <a:t> are subclasses of </a:t>
            </a:r>
            <a:r>
              <a:rPr lang="en-US" b="1" dirty="0" err="1" smtClean="0"/>
              <a:t>AdapterView</a:t>
            </a:r>
            <a:endParaRPr lang="en-US" b="1" dirty="0" smtClean="0"/>
          </a:p>
          <a:p>
            <a:pPr algn="just"/>
            <a:r>
              <a:rPr lang="en-US" dirty="0"/>
              <a:t>The common adapters are </a:t>
            </a:r>
            <a:r>
              <a:rPr lang="en-US" b="1" dirty="0" err="1"/>
              <a:t>ArrayAdapter</a:t>
            </a:r>
            <a:r>
              <a:rPr lang="en-US" dirty="0" err="1"/>
              <a:t>,</a:t>
            </a:r>
            <a:r>
              <a:rPr lang="en-US" b="1" dirty="0" err="1"/>
              <a:t>Base</a:t>
            </a:r>
            <a:r>
              <a:rPr lang="en-US" b="1" dirty="0"/>
              <a:t> </a:t>
            </a:r>
            <a:r>
              <a:rPr lang="en-US" b="1" dirty="0" err="1"/>
              <a:t>Adapter</a:t>
            </a:r>
            <a:r>
              <a:rPr lang="en-US" dirty="0" err="1"/>
              <a:t>,</a:t>
            </a:r>
            <a:r>
              <a:rPr lang="en-US" b="1" dirty="0" err="1"/>
              <a:t>CursorAdapter</a:t>
            </a:r>
            <a:r>
              <a:rPr lang="en-US" dirty="0"/>
              <a:t>,</a:t>
            </a:r>
            <a:r>
              <a:rPr lang="en-US" b="1" dirty="0"/>
              <a:t> </a:t>
            </a:r>
            <a:r>
              <a:rPr lang="en-US" b="1" dirty="0" err="1"/>
              <a:t>SimpleCursorAdapter</a:t>
            </a:r>
            <a:r>
              <a:rPr lang="en-US" dirty="0" err="1"/>
              <a:t>,</a:t>
            </a:r>
            <a:r>
              <a:rPr lang="en-US" b="1" dirty="0" err="1"/>
              <a:t>SpinnerAdapter</a:t>
            </a:r>
            <a:r>
              <a:rPr lang="en-US" dirty="0"/>
              <a:t> </a:t>
            </a:r>
            <a:r>
              <a:rPr lang="en-US" dirty="0" err="1"/>
              <a:t>and</a:t>
            </a:r>
            <a:r>
              <a:rPr lang="en-US" b="1" dirty="0" err="1"/>
              <a:t>WrapperListAdapter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90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ListView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47800"/>
            <a:ext cx="8945166" cy="502920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771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ListView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00200"/>
            <a:ext cx="8674100" cy="487680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44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ListView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1524000"/>
            <a:ext cx="9124950" cy="5130279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40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ListView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976" y="1447800"/>
            <a:ext cx="9140190" cy="5138848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23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ListView</a:t>
            </a:r>
            <a:r>
              <a:rPr lang="en-US" dirty="0" smtClean="0"/>
              <a:t>: demo steps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3117312"/>
              </p:ext>
            </p:extLst>
          </p:nvPr>
        </p:nvGraphicFramePr>
        <p:xfrm>
          <a:off x="381000" y="1676400"/>
          <a:ext cx="8382000" cy="3691209"/>
        </p:xfrm>
        <a:graphic>
          <a:graphicData uri="http://schemas.openxmlformats.org/drawingml/2006/table">
            <a:tbl>
              <a:tblPr/>
              <a:tblGrid>
                <a:gridCol w="732408"/>
                <a:gridCol w="7649592"/>
              </a:tblGrid>
              <a:tr h="318335">
                <a:tc>
                  <a:txBody>
                    <a:bodyPr/>
                    <a:lstStyle/>
                    <a:p>
                      <a:pPr algn="just" fontAlgn="t"/>
                      <a:r>
                        <a:rPr lang="en-US" sz="2400" b="1" dirty="0">
                          <a:effectLst/>
                        </a:rPr>
                        <a:t>Step</a:t>
                      </a:r>
                    </a:p>
                  </a:txBody>
                  <a:tcPr marL="38883" marR="38883" marT="38883" marB="3888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2400" b="1" dirty="0">
                          <a:effectLst/>
                        </a:rPr>
                        <a:t>Description</a:t>
                      </a:r>
                    </a:p>
                  </a:txBody>
                  <a:tcPr marL="38883" marR="38883" marT="38883" marB="3888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531831">
                <a:tc>
                  <a:txBody>
                    <a:bodyPr/>
                    <a:lstStyle/>
                    <a:p>
                      <a:pPr algn="just" fontAlgn="t"/>
                      <a:r>
                        <a:rPr lang="en-US" sz="2400" b="1" dirty="0">
                          <a:effectLst/>
                        </a:rPr>
                        <a:t>1</a:t>
                      </a:r>
                    </a:p>
                  </a:txBody>
                  <a:tcPr marL="38883" marR="38883" marT="38883" marB="3888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2400" dirty="0" smtClean="0">
                          <a:effectLst/>
                        </a:rPr>
                        <a:t>Create an activity listViewActivity.java</a:t>
                      </a:r>
                      <a:endParaRPr lang="en-US" sz="2400" dirty="0">
                        <a:effectLst/>
                      </a:endParaRPr>
                    </a:p>
                  </a:txBody>
                  <a:tcPr marL="38883" marR="38883" marT="38883" marB="3888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0337">
                <a:tc>
                  <a:txBody>
                    <a:bodyPr/>
                    <a:lstStyle/>
                    <a:p>
                      <a:pPr algn="just" fontAlgn="t"/>
                      <a:r>
                        <a:rPr lang="en-US" sz="2400" b="1">
                          <a:effectLst/>
                        </a:rPr>
                        <a:t>2</a:t>
                      </a:r>
                    </a:p>
                  </a:txBody>
                  <a:tcPr marL="38883" marR="38883" marT="38883" marB="3888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2400" dirty="0">
                          <a:effectLst/>
                        </a:rPr>
                        <a:t>Modify the default content of </a:t>
                      </a:r>
                      <a:r>
                        <a:rPr lang="en-US" sz="2400" i="1" dirty="0" smtClean="0">
                          <a:effectLst/>
                        </a:rPr>
                        <a:t>res/layout/</a:t>
                      </a:r>
                      <a:r>
                        <a:rPr lang="en-US" sz="2400" dirty="0" smtClean="0">
                          <a:effectLst/>
                        </a:rPr>
                        <a:t>activity_list_view</a:t>
                      </a:r>
                      <a:r>
                        <a:rPr lang="en-US" sz="2400" i="1" dirty="0" smtClean="0">
                          <a:effectLst/>
                        </a:rPr>
                        <a:t>.xml</a:t>
                      </a:r>
                      <a:r>
                        <a:rPr lang="en-US" sz="2400" dirty="0">
                          <a:effectLst/>
                        </a:rPr>
                        <a:t> file to include </a:t>
                      </a:r>
                      <a:r>
                        <a:rPr lang="en-US" sz="2400" dirty="0" err="1">
                          <a:effectLst/>
                        </a:rPr>
                        <a:t>ListView</a:t>
                      </a:r>
                      <a:r>
                        <a:rPr lang="en-US" sz="2400" dirty="0">
                          <a:effectLst/>
                        </a:rPr>
                        <a:t> content with the self explanatory attributes.</a:t>
                      </a:r>
                    </a:p>
                  </a:txBody>
                  <a:tcPr marL="38883" marR="38883" marT="38883" marB="3888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7277">
                <a:tc>
                  <a:txBody>
                    <a:bodyPr/>
                    <a:lstStyle/>
                    <a:p>
                      <a:pPr algn="just" fontAlgn="t"/>
                      <a:r>
                        <a:rPr lang="en-US" sz="2400" b="1" dirty="0">
                          <a:effectLst/>
                        </a:rPr>
                        <a:t>3</a:t>
                      </a:r>
                    </a:p>
                  </a:txBody>
                  <a:tcPr marL="38883" marR="38883" marT="38883" marB="3888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effectLst/>
                        </a:rPr>
                        <a:t>Create a Text View</a:t>
                      </a:r>
                      <a:r>
                        <a:rPr lang="en-US" sz="2400" baseline="0" dirty="0" smtClean="0">
                          <a:effectLst/>
                        </a:rPr>
                        <a:t> </a:t>
                      </a:r>
                      <a:r>
                        <a:rPr lang="en-US" sz="2400" baseline="0" dirty="0" err="1" smtClean="0">
                          <a:effectLst/>
                        </a:rPr>
                        <a:t>id:listItemId</a:t>
                      </a:r>
                      <a:r>
                        <a:rPr lang="en-US" sz="2400" baseline="0" dirty="0" smtClean="0">
                          <a:effectLst/>
                        </a:rPr>
                        <a:t> in new layout </a:t>
                      </a:r>
                      <a:r>
                        <a:rPr lang="en-US" sz="2400" dirty="0" smtClean="0">
                          <a:effectLst/>
                        </a:rPr>
                        <a:t> file </a:t>
                      </a:r>
                      <a:r>
                        <a:rPr lang="en-US" sz="2400" i="1" dirty="0" smtClean="0">
                          <a:effectLst/>
                        </a:rPr>
                        <a:t>res/layout/listview_item.xml</a:t>
                      </a:r>
                      <a:r>
                        <a:rPr lang="en-US" sz="2400" dirty="0" smtClean="0">
                          <a:effectLst/>
                        </a:rPr>
                        <a:t>. Text view itself is the root view. This file will have setting to display all the list items. So you can customize its fonts, padding, color etc. using this file.</a:t>
                      </a:r>
                    </a:p>
                  </a:txBody>
                  <a:tcPr marL="38883" marR="38883" marT="38883" marB="3888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83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1021"/>
            <a:ext cx="8229600" cy="1143000"/>
          </a:xfrm>
        </p:spPr>
        <p:txBody>
          <a:bodyPr/>
          <a:lstStyle/>
          <a:p>
            <a:r>
              <a:rPr lang="en-US" dirty="0" err="1"/>
              <a:t>ListView</a:t>
            </a:r>
            <a:r>
              <a:rPr lang="en-US" dirty="0"/>
              <a:t>: demo steps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389354"/>
              </p:ext>
            </p:extLst>
          </p:nvPr>
        </p:nvGraphicFramePr>
        <p:xfrm>
          <a:off x="7883" y="990600"/>
          <a:ext cx="8915400" cy="5669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"/>
                <a:gridCol w="8610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dirty="0" smtClean="0">
                          <a:effectLst/>
                        </a:rPr>
                        <a:t>In the listViewActivity.java </a:t>
                      </a:r>
                      <a:r>
                        <a:rPr lang="en-US" sz="1800" dirty="0" err="1" smtClean="0">
                          <a:effectLst/>
                        </a:rPr>
                        <a:t>onCreate</a:t>
                      </a:r>
                      <a:r>
                        <a:rPr lang="en-US" sz="1800" dirty="0" smtClean="0">
                          <a:effectLst/>
                        </a:rPr>
                        <a:t>() method add following code</a:t>
                      </a:r>
                    </a:p>
                    <a:p>
                      <a:pPr algn="just" fontAlgn="t"/>
                      <a:endParaRPr lang="en-US" sz="1800" dirty="0" smtClean="0">
                        <a:effectLst/>
                      </a:endParaRPr>
                    </a:p>
                    <a:p>
                      <a:pPr marL="61913" indent="0" algn="l" fontAlgn="t"/>
                      <a:r>
                        <a:rPr lang="en-US" sz="1800" b="1" dirty="0" err="1" smtClean="0">
                          <a:solidFill>
                            <a:srgbClr val="660E7A"/>
                          </a:solidFill>
                          <a:effectLst/>
                        </a:rPr>
                        <a:t>arrayList</a:t>
                      </a:r>
                      <a:r>
                        <a:rPr lang="en-US" sz="1800" dirty="0" smtClean="0"/>
                        <a:t>=</a:t>
                      </a:r>
                      <a:r>
                        <a:rPr lang="en-US" sz="1800" b="1" dirty="0" smtClean="0">
                          <a:solidFill>
                            <a:srgbClr val="000080"/>
                          </a:solidFill>
                          <a:effectLst/>
                        </a:rPr>
                        <a:t>new </a:t>
                      </a:r>
                      <a:r>
                        <a:rPr lang="en-US" sz="1800" dirty="0" err="1" smtClean="0"/>
                        <a:t>ArrayList</a:t>
                      </a:r>
                      <a:r>
                        <a:rPr lang="en-US" sz="1800" dirty="0" smtClean="0"/>
                        <a:t>&lt;String&gt;();</a:t>
                      </a:r>
                      <a:br>
                        <a:rPr lang="en-US" sz="1800" dirty="0" smtClean="0"/>
                      </a:br>
                      <a:r>
                        <a:rPr lang="en-US" sz="1800" dirty="0" smtClean="0"/>
                        <a:t>    </a:t>
                      </a:r>
                      <a:r>
                        <a:rPr lang="en-US" sz="1800" b="1" dirty="0" err="1" smtClean="0">
                          <a:solidFill>
                            <a:srgbClr val="660E7A"/>
                          </a:solidFill>
                          <a:effectLst/>
                        </a:rPr>
                        <a:t>arrayList</a:t>
                      </a:r>
                      <a:r>
                        <a:rPr lang="en-US" sz="1800" dirty="0" err="1" smtClean="0"/>
                        <a:t>.add</a:t>
                      </a:r>
                      <a:r>
                        <a:rPr lang="en-US" sz="1800" dirty="0" smtClean="0"/>
                        <a:t>(</a:t>
                      </a:r>
                      <a:r>
                        <a:rPr lang="en-US" sz="1800" b="1" dirty="0" smtClean="0">
                          <a:solidFill>
                            <a:srgbClr val="008000"/>
                          </a:solidFill>
                          <a:effectLst/>
                        </a:rPr>
                        <a:t>"cloud computing"</a:t>
                      </a:r>
                      <a:r>
                        <a:rPr lang="en-US" sz="1800" dirty="0" smtClean="0"/>
                        <a:t>);   </a:t>
                      </a:r>
                      <a:r>
                        <a:rPr lang="en-US" sz="1800" b="1" dirty="0" err="1" smtClean="0">
                          <a:solidFill>
                            <a:srgbClr val="660E7A"/>
                          </a:solidFill>
                          <a:effectLst/>
                        </a:rPr>
                        <a:t>arrayList</a:t>
                      </a:r>
                      <a:r>
                        <a:rPr lang="en-US" sz="1800" dirty="0" err="1" smtClean="0"/>
                        <a:t>.add</a:t>
                      </a:r>
                      <a:r>
                        <a:rPr lang="en-US" sz="1800" dirty="0" smtClean="0"/>
                        <a:t>(</a:t>
                      </a:r>
                      <a:r>
                        <a:rPr lang="en-US" sz="1800" b="1" dirty="0" smtClean="0">
                          <a:solidFill>
                            <a:srgbClr val="008000"/>
                          </a:solidFill>
                          <a:effectLst/>
                        </a:rPr>
                        <a:t>"</a:t>
                      </a:r>
                      <a:r>
                        <a:rPr lang="en-US" sz="1800" b="1" dirty="0" err="1" smtClean="0">
                          <a:solidFill>
                            <a:srgbClr val="008000"/>
                          </a:solidFill>
                          <a:effectLst/>
                        </a:rPr>
                        <a:t>Moabile</a:t>
                      </a:r>
                      <a:r>
                        <a:rPr lang="en-US" sz="1800" b="1" dirty="0" smtClean="0">
                          <a:solidFill>
                            <a:srgbClr val="008000"/>
                          </a:solidFill>
                          <a:effectLst/>
                        </a:rPr>
                        <a:t> </a:t>
                      </a:r>
                      <a:r>
                        <a:rPr lang="en-US" sz="1800" b="1" dirty="0" err="1" smtClean="0">
                          <a:solidFill>
                            <a:srgbClr val="008000"/>
                          </a:solidFill>
                          <a:effectLst/>
                        </a:rPr>
                        <a:t>Apllication</a:t>
                      </a:r>
                      <a:r>
                        <a:rPr lang="en-US" sz="1800" b="1" dirty="0" smtClean="0">
                          <a:solidFill>
                            <a:srgbClr val="008000"/>
                          </a:solidFill>
                          <a:effectLst/>
                        </a:rPr>
                        <a:t> Development"</a:t>
                      </a:r>
                      <a:r>
                        <a:rPr lang="en-US" sz="1800" dirty="0" smtClean="0"/>
                        <a:t>);</a:t>
                      </a:r>
                      <a:br>
                        <a:rPr lang="en-US" sz="1800" dirty="0" smtClean="0"/>
                      </a:br>
                      <a:r>
                        <a:rPr lang="en-US" sz="1800" dirty="0" smtClean="0"/>
                        <a:t>    </a:t>
                      </a:r>
                      <a:r>
                        <a:rPr lang="en-US" sz="1800" b="1" dirty="0" err="1" smtClean="0">
                          <a:solidFill>
                            <a:srgbClr val="660E7A"/>
                          </a:solidFill>
                          <a:effectLst/>
                        </a:rPr>
                        <a:t>arrayList</a:t>
                      </a:r>
                      <a:r>
                        <a:rPr lang="en-US" sz="1800" dirty="0" err="1" smtClean="0"/>
                        <a:t>.add</a:t>
                      </a:r>
                      <a:r>
                        <a:rPr lang="en-US" sz="1800" dirty="0" smtClean="0"/>
                        <a:t>(</a:t>
                      </a:r>
                      <a:r>
                        <a:rPr lang="en-US" sz="1800" b="1" dirty="0" smtClean="0">
                          <a:solidFill>
                            <a:srgbClr val="008000"/>
                          </a:solidFill>
                          <a:effectLst/>
                        </a:rPr>
                        <a:t>"Information security"</a:t>
                      </a:r>
                      <a:r>
                        <a:rPr lang="en-US" sz="1800" dirty="0" smtClean="0"/>
                        <a:t>);   </a:t>
                      </a:r>
                      <a:r>
                        <a:rPr lang="en-US" sz="1800" b="1" dirty="0" err="1" smtClean="0">
                          <a:solidFill>
                            <a:srgbClr val="660E7A"/>
                          </a:solidFill>
                          <a:effectLst/>
                        </a:rPr>
                        <a:t>arrayList</a:t>
                      </a:r>
                      <a:r>
                        <a:rPr lang="en-US" sz="1800" dirty="0" err="1" smtClean="0"/>
                        <a:t>.add</a:t>
                      </a:r>
                      <a:r>
                        <a:rPr lang="en-US" sz="1800" dirty="0" smtClean="0"/>
                        <a:t>(</a:t>
                      </a:r>
                      <a:r>
                        <a:rPr lang="en-US" sz="1800" b="1" dirty="0" smtClean="0">
                          <a:solidFill>
                            <a:srgbClr val="008000"/>
                          </a:solidFill>
                          <a:effectLst/>
                        </a:rPr>
                        <a:t>"Data </a:t>
                      </a:r>
                      <a:r>
                        <a:rPr lang="en-US" sz="1800" b="1" dirty="0" err="1" smtClean="0">
                          <a:solidFill>
                            <a:srgbClr val="008000"/>
                          </a:solidFill>
                          <a:effectLst/>
                        </a:rPr>
                        <a:t>minint</a:t>
                      </a:r>
                      <a:r>
                        <a:rPr lang="en-US" sz="1800" b="1" dirty="0" smtClean="0">
                          <a:solidFill>
                            <a:srgbClr val="008000"/>
                          </a:solidFill>
                          <a:effectLst/>
                        </a:rPr>
                        <a:t>"</a:t>
                      </a:r>
                      <a:r>
                        <a:rPr lang="en-US" sz="1800" dirty="0" smtClean="0"/>
                        <a:t>);</a:t>
                      </a:r>
                      <a:br>
                        <a:rPr lang="en-US" sz="1800" dirty="0" smtClean="0"/>
                      </a:br>
                      <a:r>
                        <a:rPr lang="en-US" sz="1800" dirty="0" smtClean="0"/>
                        <a:t>    </a:t>
                      </a:r>
                      <a:r>
                        <a:rPr lang="en-US" sz="1800" b="1" dirty="0" err="1" smtClean="0">
                          <a:solidFill>
                            <a:srgbClr val="660E7A"/>
                          </a:solidFill>
                          <a:effectLst/>
                        </a:rPr>
                        <a:t>arrayList</a:t>
                      </a:r>
                      <a:r>
                        <a:rPr lang="en-US" sz="1800" dirty="0" err="1" smtClean="0"/>
                        <a:t>.add</a:t>
                      </a:r>
                      <a:r>
                        <a:rPr lang="en-US" sz="1800" dirty="0" smtClean="0"/>
                        <a:t>(</a:t>
                      </a:r>
                      <a:r>
                        <a:rPr lang="en-US" sz="1800" b="1" dirty="0" smtClean="0">
                          <a:solidFill>
                            <a:srgbClr val="008000"/>
                          </a:solidFill>
                          <a:effectLst/>
                        </a:rPr>
                        <a:t>"data structures"</a:t>
                      </a:r>
                      <a:r>
                        <a:rPr lang="en-US" sz="1800" dirty="0" smtClean="0"/>
                        <a:t>);    </a:t>
                      </a:r>
                      <a:r>
                        <a:rPr lang="en-US" sz="1800" b="1" dirty="0" err="1" smtClean="0">
                          <a:solidFill>
                            <a:srgbClr val="660E7A"/>
                          </a:solidFill>
                          <a:effectLst/>
                        </a:rPr>
                        <a:t>arrayList</a:t>
                      </a:r>
                      <a:r>
                        <a:rPr lang="en-US" sz="1800" dirty="0" err="1" smtClean="0"/>
                        <a:t>.add</a:t>
                      </a:r>
                      <a:r>
                        <a:rPr lang="en-US" sz="1800" dirty="0" smtClean="0"/>
                        <a:t>(</a:t>
                      </a:r>
                      <a:r>
                        <a:rPr lang="en-US" sz="1800" b="1" dirty="0" smtClean="0">
                          <a:solidFill>
                            <a:srgbClr val="008000"/>
                          </a:solidFill>
                          <a:effectLst/>
                        </a:rPr>
                        <a:t>"operating system"</a:t>
                      </a:r>
                      <a:r>
                        <a:rPr lang="en-US" sz="1800" dirty="0" smtClean="0"/>
                        <a:t>);</a:t>
                      </a:r>
                      <a:br>
                        <a:rPr lang="en-US" sz="1800" dirty="0" smtClean="0"/>
                      </a:br>
                      <a:r>
                        <a:rPr lang="en-US" sz="1800" dirty="0" smtClean="0"/>
                        <a:t>    </a:t>
                      </a:r>
                      <a:r>
                        <a:rPr lang="en-US" sz="1800" b="1" dirty="0" err="1" smtClean="0">
                          <a:solidFill>
                            <a:srgbClr val="660E7A"/>
                          </a:solidFill>
                          <a:effectLst/>
                        </a:rPr>
                        <a:t>arrayList</a:t>
                      </a:r>
                      <a:r>
                        <a:rPr lang="en-US" sz="1800" dirty="0" err="1" smtClean="0"/>
                        <a:t>.add</a:t>
                      </a:r>
                      <a:r>
                        <a:rPr lang="en-US" sz="1800" dirty="0" smtClean="0"/>
                        <a:t>(</a:t>
                      </a:r>
                      <a:r>
                        <a:rPr lang="en-US" sz="1800" b="1" dirty="0" smtClean="0">
                          <a:solidFill>
                            <a:srgbClr val="008000"/>
                          </a:solidFill>
                          <a:effectLst/>
                        </a:rPr>
                        <a:t>"java"</a:t>
                      </a:r>
                      <a:r>
                        <a:rPr lang="en-US" sz="1800" dirty="0" smtClean="0"/>
                        <a:t>);  </a:t>
                      </a:r>
                      <a:r>
                        <a:rPr lang="en-US" sz="1800" b="1" dirty="0" err="1" smtClean="0">
                          <a:solidFill>
                            <a:srgbClr val="660E7A"/>
                          </a:solidFill>
                          <a:effectLst/>
                        </a:rPr>
                        <a:t>arrayList</a:t>
                      </a:r>
                      <a:r>
                        <a:rPr lang="en-US" sz="1800" dirty="0" err="1" smtClean="0"/>
                        <a:t>.add</a:t>
                      </a:r>
                      <a:r>
                        <a:rPr lang="en-US" sz="1800" dirty="0" smtClean="0"/>
                        <a:t>(</a:t>
                      </a:r>
                      <a:r>
                        <a:rPr lang="en-US" sz="1800" b="1" dirty="0" smtClean="0">
                          <a:solidFill>
                            <a:srgbClr val="008000"/>
                          </a:solidFill>
                          <a:effectLst/>
                        </a:rPr>
                        <a:t>"Database management system"</a:t>
                      </a:r>
                      <a:r>
                        <a:rPr lang="en-US" sz="1800" dirty="0" smtClean="0"/>
                        <a:t>);</a:t>
                      </a:r>
                      <a:br>
                        <a:rPr lang="en-US" sz="1800" dirty="0" smtClean="0"/>
                      </a:br>
                      <a:r>
                        <a:rPr lang="en-US" sz="1800" b="1" dirty="0" err="1" smtClean="0">
                          <a:solidFill>
                            <a:srgbClr val="660E7A"/>
                          </a:solidFill>
                          <a:effectLst/>
                        </a:rPr>
                        <a:t>arrayAdapter</a:t>
                      </a:r>
                      <a:r>
                        <a:rPr lang="en-US" sz="1800" dirty="0" smtClean="0"/>
                        <a:t>=</a:t>
                      </a:r>
                      <a:r>
                        <a:rPr lang="en-US" sz="1800" b="1" dirty="0" smtClean="0">
                          <a:solidFill>
                            <a:srgbClr val="000080"/>
                          </a:solidFill>
                          <a:effectLst/>
                        </a:rPr>
                        <a:t>new </a:t>
                      </a:r>
                      <a:r>
                        <a:rPr lang="en-US" sz="1800" dirty="0" err="1" smtClean="0"/>
                        <a:t>ArrayAdapter</a:t>
                      </a:r>
                      <a:r>
                        <a:rPr lang="en-US" sz="1800" dirty="0" smtClean="0"/>
                        <a:t>&lt;String&gt;(</a:t>
                      </a:r>
                      <a:r>
                        <a:rPr lang="en-US" sz="1800" b="1" dirty="0" err="1" smtClean="0">
                          <a:solidFill>
                            <a:srgbClr val="000080"/>
                          </a:solidFill>
                          <a:effectLst/>
                        </a:rPr>
                        <a:t>this</a:t>
                      </a:r>
                      <a:r>
                        <a:rPr lang="en-US" sz="1800" dirty="0" err="1" smtClean="0"/>
                        <a:t>,R.layout.</a:t>
                      </a:r>
                      <a:r>
                        <a:rPr lang="en-US" sz="1800" b="1" i="1" dirty="0" err="1" smtClean="0">
                          <a:solidFill>
                            <a:srgbClr val="660E7A"/>
                          </a:solidFill>
                          <a:effectLst/>
                        </a:rPr>
                        <a:t>listview_item</a:t>
                      </a:r>
                      <a:r>
                        <a:rPr lang="en-US" sz="1800" dirty="0" err="1" smtClean="0"/>
                        <a:t>,R.id.</a:t>
                      </a:r>
                      <a:r>
                        <a:rPr lang="en-US" sz="1800" b="1" i="1" dirty="0" err="1" smtClean="0">
                          <a:solidFill>
                            <a:srgbClr val="660E7A"/>
                          </a:solidFill>
                          <a:effectLst/>
                        </a:rPr>
                        <a:t>listItemId</a:t>
                      </a:r>
                      <a:r>
                        <a:rPr lang="en-US" sz="1800" dirty="0" err="1" smtClean="0"/>
                        <a:t>,</a:t>
                      </a:r>
                      <a:r>
                        <a:rPr lang="en-US" sz="1800" b="1" dirty="0" err="1" smtClean="0">
                          <a:solidFill>
                            <a:srgbClr val="660E7A"/>
                          </a:solidFill>
                          <a:effectLst/>
                        </a:rPr>
                        <a:t>arrayList</a:t>
                      </a:r>
                      <a:r>
                        <a:rPr lang="en-US" sz="1800" dirty="0" smtClean="0"/>
                        <a:t>);</a:t>
                      </a:r>
                      <a:br>
                        <a:rPr lang="en-US" sz="1800" dirty="0" smtClean="0"/>
                      </a:br>
                      <a:r>
                        <a:rPr lang="en-US" sz="1800" b="1" dirty="0" err="1" smtClean="0">
                          <a:solidFill>
                            <a:srgbClr val="660E7A"/>
                          </a:solidFill>
                          <a:effectLst/>
                        </a:rPr>
                        <a:t>listView</a:t>
                      </a:r>
                      <a:r>
                        <a:rPr lang="en-US" sz="1800" dirty="0" smtClean="0"/>
                        <a:t>=(</a:t>
                      </a:r>
                      <a:r>
                        <a:rPr lang="en-US" sz="1800" dirty="0" err="1" smtClean="0"/>
                        <a:t>ListView</a:t>
                      </a:r>
                      <a:r>
                        <a:rPr lang="en-US" sz="1800" dirty="0" smtClean="0"/>
                        <a:t>)</a:t>
                      </a:r>
                      <a:r>
                        <a:rPr lang="en-US" sz="1800" dirty="0" err="1" smtClean="0"/>
                        <a:t>findViewById</a:t>
                      </a:r>
                      <a:r>
                        <a:rPr lang="en-US" sz="1800" dirty="0" smtClean="0"/>
                        <a:t>(</a:t>
                      </a:r>
                      <a:r>
                        <a:rPr lang="en-US" sz="1800" dirty="0" err="1" smtClean="0"/>
                        <a:t>R.id.</a:t>
                      </a:r>
                      <a:r>
                        <a:rPr lang="en-US" sz="1800" b="1" i="1" dirty="0" err="1" smtClean="0">
                          <a:solidFill>
                            <a:srgbClr val="660E7A"/>
                          </a:solidFill>
                          <a:effectLst/>
                        </a:rPr>
                        <a:t>listViewId</a:t>
                      </a:r>
                      <a:r>
                        <a:rPr lang="en-US" sz="1800" dirty="0" smtClean="0"/>
                        <a:t>);</a:t>
                      </a:r>
                      <a:br>
                        <a:rPr lang="en-US" sz="1800" dirty="0" smtClean="0"/>
                      </a:br>
                      <a:r>
                        <a:rPr lang="en-US" sz="1800" b="1" dirty="0" err="1" smtClean="0">
                          <a:solidFill>
                            <a:srgbClr val="660E7A"/>
                          </a:solidFill>
                          <a:effectLst/>
                        </a:rPr>
                        <a:t>listView</a:t>
                      </a:r>
                      <a:r>
                        <a:rPr lang="en-US" sz="1800" dirty="0" err="1" smtClean="0"/>
                        <a:t>.setAdapter</a:t>
                      </a:r>
                      <a:r>
                        <a:rPr lang="en-US" sz="1800" dirty="0" smtClean="0"/>
                        <a:t>(</a:t>
                      </a:r>
                      <a:r>
                        <a:rPr lang="en-US" sz="1800" b="1" dirty="0" err="1" smtClean="0">
                          <a:solidFill>
                            <a:srgbClr val="660E7A"/>
                          </a:solidFill>
                          <a:effectLst/>
                        </a:rPr>
                        <a:t>arrayAdapter</a:t>
                      </a:r>
                      <a:r>
                        <a:rPr lang="en-US" sz="1800" dirty="0" smtClean="0"/>
                        <a:t>);</a:t>
                      </a:r>
                      <a:endParaRPr lang="en-US" sz="1800" dirty="0" smtClean="0">
                        <a:effectLst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sz="2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1913" indent="0" algn="l" fontAlgn="t"/>
                      <a:r>
                        <a:rPr lang="en-US" sz="1800" smtClean="0">
                          <a:effectLst/>
                        </a:rPr>
                        <a:t>Now following add </a:t>
                      </a:r>
                      <a:r>
                        <a:rPr lang="en-US" sz="1800" dirty="0" smtClean="0">
                          <a:effectLst/>
                        </a:rPr>
                        <a:t>listener code</a:t>
                      </a:r>
                    </a:p>
                    <a:p>
                      <a:pPr marL="61913" indent="0" algn="l" fontAlgn="t"/>
                      <a:endParaRPr lang="en-US" sz="1800" dirty="0" smtClean="0">
                        <a:effectLst/>
                      </a:endParaRPr>
                    </a:p>
                    <a:p>
                      <a:pPr marL="61913" indent="0" algn="l" fontAlgn="t"/>
                      <a:r>
                        <a:rPr lang="en-US" b="1" dirty="0" err="1" smtClean="0">
                          <a:solidFill>
                            <a:srgbClr val="660E7A"/>
                          </a:solidFill>
                          <a:effectLst/>
                        </a:rPr>
                        <a:t>listView</a:t>
                      </a:r>
                      <a:r>
                        <a:rPr lang="en-US" dirty="0" err="1" smtClean="0"/>
                        <a:t>.setOnItemClickListener</a:t>
                      </a:r>
                      <a:r>
                        <a:rPr lang="en-US" dirty="0" smtClean="0"/>
                        <a:t>(</a:t>
                      </a:r>
                      <a:r>
                        <a:rPr lang="en-US" b="1" dirty="0" smtClean="0">
                          <a:solidFill>
                            <a:srgbClr val="000080"/>
                          </a:solidFill>
                          <a:effectLst/>
                        </a:rPr>
                        <a:t>new </a:t>
                      </a:r>
                      <a:r>
                        <a:rPr lang="en-US" dirty="0" err="1" smtClean="0"/>
                        <a:t>AdapterView.OnItemClickListener</a:t>
                      </a:r>
                      <a:r>
                        <a:rPr lang="en-US" dirty="0" smtClean="0"/>
                        <a:t>() {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    </a:t>
                      </a:r>
                      <a:r>
                        <a:rPr lang="en-US" dirty="0" smtClean="0">
                          <a:solidFill>
                            <a:srgbClr val="808000"/>
                          </a:solidFill>
                          <a:effectLst/>
                        </a:rPr>
                        <a:t>@Override</a:t>
                      </a:r>
                      <a:br>
                        <a:rPr lang="en-US" dirty="0" smtClean="0">
                          <a:solidFill>
                            <a:srgbClr val="808000"/>
                          </a:solidFill>
                          <a:effectLst/>
                        </a:rPr>
                      </a:br>
                      <a:r>
                        <a:rPr lang="en-US" dirty="0" smtClean="0">
                          <a:solidFill>
                            <a:srgbClr val="808000"/>
                          </a:solidFill>
                          <a:effectLst/>
                        </a:rPr>
                        <a:t>    </a:t>
                      </a:r>
                      <a:r>
                        <a:rPr lang="en-US" b="1" dirty="0" smtClean="0">
                          <a:solidFill>
                            <a:srgbClr val="000080"/>
                          </a:solidFill>
                          <a:effectLst/>
                        </a:rPr>
                        <a:t>public void </a:t>
                      </a:r>
                      <a:r>
                        <a:rPr lang="en-US" dirty="0" err="1" smtClean="0"/>
                        <a:t>onItemClick</a:t>
                      </a:r>
                      <a:r>
                        <a:rPr lang="en-US" dirty="0" smtClean="0"/>
                        <a:t>(</a:t>
                      </a:r>
                      <a:r>
                        <a:rPr lang="en-US" dirty="0" err="1" smtClean="0"/>
                        <a:t>AdapterView</a:t>
                      </a:r>
                      <a:r>
                        <a:rPr lang="en-US" dirty="0" smtClean="0"/>
                        <a:t>&lt;?&gt; parent, View </a:t>
                      </a:r>
                      <a:r>
                        <a:rPr lang="en-US" dirty="0" err="1" smtClean="0"/>
                        <a:t>view</a:t>
                      </a:r>
                      <a:r>
                        <a:rPr lang="en-US" dirty="0" smtClean="0"/>
                        <a:t>, </a:t>
                      </a:r>
                      <a:r>
                        <a:rPr lang="en-US" b="1" dirty="0" err="1" smtClean="0">
                          <a:solidFill>
                            <a:srgbClr val="000080"/>
                          </a:solidFill>
                          <a:effectLst/>
                        </a:rPr>
                        <a:t>int</a:t>
                      </a:r>
                      <a:r>
                        <a:rPr lang="en-US" b="1" dirty="0" smtClean="0">
                          <a:solidFill>
                            <a:srgbClr val="000080"/>
                          </a:solidFill>
                          <a:effectLst/>
                        </a:rPr>
                        <a:t> </a:t>
                      </a:r>
                      <a:r>
                        <a:rPr lang="en-US" dirty="0" smtClean="0"/>
                        <a:t>position, </a:t>
                      </a:r>
                      <a:r>
                        <a:rPr lang="en-US" b="1" dirty="0" smtClean="0">
                          <a:solidFill>
                            <a:srgbClr val="000080"/>
                          </a:solidFill>
                          <a:effectLst/>
                        </a:rPr>
                        <a:t>long </a:t>
                      </a:r>
                      <a:r>
                        <a:rPr lang="en-US" dirty="0" smtClean="0"/>
                        <a:t>id) {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        </a:t>
                      </a:r>
                      <a:r>
                        <a:rPr lang="en-US" dirty="0" err="1" smtClean="0"/>
                        <a:t>Log.</a:t>
                      </a:r>
                      <a:r>
                        <a:rPr lang="en-US" i="1" dirty="0" err="1" smtClean="0">
                          <a:effectLst/>
                        </a:rPr>
                        <a:t>i</a:t>
                      </a:r>
                      <a:r>
                        <a:rPr lang="en-US" dirty="0" smtClean="0"/>
                        <a:t>(</a:t>
                      </a:r>
                      <a:r>
                        <a:rPr lang="en-US" b="1" dirty="0" smtClean="0">
                          <a:solidFill>
                            <a:srgbClr val="008000"/>
                          </a:solidFill>
                          <a:effectLst/>
                        </a:rPr>
                        <a:t>"</a:t>
                      </a:r>
                      <a:r>
                        <a:rPr lang="en-US" b="1" dirty="0" err="1" smtClean="0">
                          <a:solidFill>
                            <a:srgbClr val="008000"/>
                          </a:solidFill>
                          <a:effectLst/>
                        </a:rPr>
                        <a:t>ListItem</a:t>
                      </a:r>
                      <a:r>
                        <a:rPr lang="en-US" b="1" dirty="0" smtClean="0">
                          <a:solidFill>
                            <a:srgbClr val="008000"/>
                          </a:solidFill>
                          <a:effectLst/>
                        </a:rPr>
                        <a:t>"</a:t>
                      </a:r>
                      <a:r>
                        <a:rPr lang="en-US" dirty="0" smtClean="0"/>
                        <a:t>,</a:t>
                      </a:r>
                      <a:r>
                        <a:rPr lang="en-US" b="1" dirty="0" smtClean="0">
                          <a:solidFill>
                            <a:srgbClr val="008000"/>
                          </a:solidFill>
                          <a:effectLst/>
                        </a:rPr>
                        <a:t>"list view item clicked"</a:t>
                      </a:r>
                      <a:r>
                        <a:rPr lang="en-US" dirty="0" smtClean="0"/>
                        <a:t>);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        </a:t>
                      </a:r>
                      <a:r>
                        <a:rPr lang="en-US" dirty="0" err="1" smtClean="0"/>
                        <a:t>Toast.</a:t>
                      </a:r>
                      <a:r>
                        <a:rPr lang="en-US" i="1" dirty="0" err="1" smtClean="0">
                          <a:effectLst/>
                        </a:rPr>
                        <a:t>makeText</a:t>
                      </a:r>
                      <a:r>
                        <a:rPr lang="en-US" dirty="0" smtClean="0"/>
                        <a:t>(</a:t>
                      </a:r>
                      <a:r>
                        <a:rPr lang="en-US" dirty="0" err="1" smtClean="0"/>
                        <a:t>ListViewActivity.</a:t>
                      </a:r>
                      <a:r>
                        <a:rPr lang="en-US" b="1" dirty="0" err="1" smtClean="0">
                          <a:solidFill>
                            <a:srgbClr val="000080"/>
                          </a:solidFill>
                          <a:effectLst/>
                        </a:rPr>
                        <a:t>this</a:t>
                      </a:r>
                      <a:r>
                        <a:rPr lang="en-US" dirty="0" smtClean="0"/>
                        <a:t>, </a:t>
                      </a:r>
                      <a:r>
                        <a:rPr lang="en-US" b="1" dirty="0" err="1" smtClean="0">
                          <a:solidFill>
                            <a:srgbClr val="660E7A"/>
                          </a:solidFill>
                          <a:effectLst/>
                        </a:rPr>
                        <a:t>arrayAdapter</a:t>
                      </a:r>
                      <a:r>
                        <a:rPr lang="en-US" dirty="0" err="1" smtClean="0"/>
                        <a:t>.getItem</a:t>
                      </a:r>
                      <a:r>
                        <a:rPr lang="en-US" dirty="0" smtClean="0"/>
                        <a:t>(position), </a:t>
                      </a:r>
                      <a:r>
                        <a:rPr lang="en-US" dirty="0" err="1" smtClean="0"/>
                        <a:t>Toast.</a:t>
                      </a:r>
                      <a:r>
                        <a:rPr lang="en-US" b="1" i="1" dirty="0" err="1" smtClean="0">
                          <a:solidFill>
                            <a:srgbClr val="660E7A"/>
                          </a:solidFill>
                          <a:effectLst/>
                        </a:rPr>
                        <a:t>LENGTH_SHORT</a:t>
                      </a:r>
                      <a:r>
                        <a:rPr lang="en-US" dirty="0" smtClean="0"/>
                        <a:t>).show();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    }  }  );</a:t>
                      </a:r>
                      <a:endParaRPr lang="en-US" sz="1800" dirty="0" smtClean="0">
                        <a:effectLst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612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smtClean="0"/>
              <a:t>UI: </a:t>
            </a:r>
            <a:r>
              <a:rPr lang="en-US" dirty="0"/>
              <a:t>Declarative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US" dirty="0" smtClean="0"/>
              <a:t>An </a:t>
            </a:r>
            <a:r>
              <a:rPr lang="en-US" b="1" dirty="0" smtClean="0"/>
              <a:t>XML</a:t>
            </a:r>
            <a:r>
              <a:rPr lang="en-US" dirty="0" smtClean="0"/>
              <a:t> file in </a:t>
            </a:r>
            <a:r>
              <a:rPr lang="en-US" b="1" i="1" dirty="0" smtClean="0"/>
              <a:t>res/layout</a:t>
            </a:r>
            <a:r>
              <a:rPr lang="en-US" dirty="0" smtClean="0"/>
              <a:t> defines the UI for an activity</a:t>
            </a:r>
          </a:p>
          <a:p>
            <a:pPr algn="just"/>
            <a:r>
              <a:rPr lang="en-US" b="1" i="1" dirty="0" err="1" smtClean="0"/>
              <a:t>onCreate</a:t>
            </a:r>
            <a:r>
              <a:rPr lang="en-US" b="1" i="1" dirty="0" smtClean="0"/>
              <a:t>() </a:t>
            </a:r>
            <a:r>
              <a:rPr lang="en-US" dirty="0" smtClean="0"/>
              <a:t>of activity is used to setup the UI</a:t>
            </a:r>
          </a:p>
          <a:p>
            <a:pPr algn="just"/>
            <a:r>
              <a:rPr lang="en-US" dirty="0" smtClean="0"/>
              <a:t>Each activity gets an View through </a:t>
            </a:r>
            <a:r>
              <a:rPr lang="en-US" b="1" i="1" dirty="0" err="1"/>
              <a:t>setContentView</a:t>
            </a:r>
            <a:r>
              <a:rPr lang="en-US" b="1" i="1" dirty="0"/>
              <a:t>( </a:t>
            </a:r>
            <a:r>
              <a:rPr lang="en-US" b="1" i="1" dirty="0" smtClean="0"/>
              <a:t>) </a:t>
            </a:r>
            <a:r>
              <a:rPr lang="en-US" dirty="0" smtClean="0"/>
              <a:t>API</a:t>
            </a:r>
          </a:p>
          <a:p>
            <a:pPr algn="just"/>
            <a:r>
              <a:rPr lang="en-US" b="1" i="1" dirty="0" err="1"/>
              <a:t>setContentView</a:t>
            </a:r>
            <a:r>
              <a:rPr lang="en-US" b="1" i="1" dirty="0"/>
              <a:t>( </a:t>
            </a:r>
            <a:r>
              <a:rPr lang="en-US" b="1" i="1" dirty="0" smtClean="0"/>
              <a:t>) </a:t>
            </a:r>
            <a:r>
              <a:rPr lang="en-US" dirty="0"/>
              <a:t>fills in the contents of the activity’s screen </a:t>
            </a:r>
            <a:r>
              <a:rPr lang="en-US" dirty="0" smtClean="0"/>
              <a:t>with an </a:t>
            </a:r>
            <a:r>
              <a:rPr lang="en-US" dirty="0"/>
              <a:t>Android view widget</a:t>
            </a:r>
            <a:r>
              <a:rPr lang="en-US" dirty="0" smtClean="0"/>
              <a:t>.</a:t>
            </a:r>
          </a:p>
          <a:p>
            <a:pPr algn="just"/>
            <a:r>
              <a:rPr lang="en-US" dirty="0"/>
              <a:t>At runtime, Android parses and </a:t>
            </a:r>
            <a:r>
              <a:rPr lang="en-US" dirty="0" smtClean="0"/>
              <a:t>instantiates (inflates</a:t>
            </a:r>
            <a:r>
              <a:rPr lang="en-US" dirty="0"/>
              <a:t>) the resource defined there and sets it as the view for </a:t>
            </a:r>
            <a:r>
              <a:rPr lang="en-US" dirty="0" smtClean="0"/>
              <a:t>the current </a:t>
            </a:r>
            <a:r>
              <a:rPr lang="en-US" dirty="0"/>
              <a:t>activity.</a:t>
            </a:r>
          </a:p>
        </p:txBody>
      </p:sp>
    </p:spTree>
    <p:extLst>
      <p:ext uri="{BB962C8B-B14F-4D97-AF65-F5344CB8AC3E}">
        <p14:creationId xmlns:p14="http://schemas.microsoft.com/office/powerpoint/2010/main" val="1996827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Shared preferences: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Data persistency </a:t>
            </a:r>
          </a:p>
          <a:p>
            <a:r>
              <a:rPr lang="en-US" b="1" dirty="0"/>
              <a:t>Shared </a:t>
            </a:r>
            <a:r>
              <a:rPr lang="en-US" b="1" dirty="0" smtClean="0"/>
              <a:t>preferences</a:t>
            </a:r>
          </a:p>
          <a:p>
            <a:r>
              <a:rPr lang="en-US" dirty="0" err="1" smtClean="0"/>
              <a:t>SQLlite</a:t>
            </a:r>
            <a:endParaRPr lang="en-US" dirty="0" smtClean="0"/>
          </a:p>
          <a:p>
            <a:r>
              <a:rPr lang="en-US" dirty="0" err="1" smtClean="0"/>
              <a:t>InstanceBundle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00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Shared preferences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362200"/>
          </a:xfrm>
        </p:spPr>
        <p:txBody>
          <a:bodyPr/>
          <a:lstStyle/>
          <a:p>
            <a:r>
              <a:rPr lang="en-US" dirty="0"/>
              <a:t>Shared Preferences allow you to save and retrieve data in the form of key</a:t>
            </a:r>
            <a:r>
              <a:rPr lang="en-US" dirty="0" smtClean="0"/>
              <a:t>, value </a:t>
            </a:r>
            <a:r>
              <a:rPr lang="en-US" dirty="0"/>
              <a:t>pair. </a:t>
            </a:r>
            <a:endParaRPr lang="en-US" dirty="0" smtClean="0"/>
          </a:p>
          <a:p>
            <a:r>
              <a:rPr lang="en-US" dirty="0" smtClean="0"/>
              <a:t>Its file with name and contains </a:t>
            </a:r>
            <a:r>
              <a:rPr lang="en-US" dirty="0"/>
              <a:t>key</a:t>
            </a:r>
            <a:r>
              <a:rPr lang="en-US" dirty="0" smtClean="0"/>
              <a:t>, value pairs.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0600" y="4267200"/>
            <a:ext cx="7543800" cy="120032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0000"/>
                </a:solidFill>
                <a:latin typeface="Courier New"/>
              </a:rPr>
              <a:t>SharedPreferences</a:t>
            </a:r>
            <a:r>
              <a:rPr lang="en-US" sz="2400" b="1" dirty="0">
                <a:solidFill>
                  <a:srgbClr val="000000"/>
                </a:solidFill>
                <a:latin typeface="Courier New"/>
              </a:rPr>
              <a:t> </a:t>
            </a:r>
            <a:r>
              <a:rPr lang="en-US" sz="2400" b="1" dirty="0" err="1">
                <a:solidFill>
                  <a:srgbClr val="000000"/>
                </a:solidFill>
                <a:latin typeface="Courier New"/>
              </a:rPr>
              <a:t>sharedpreferences</a:t>
            </a:r>
            <a:r>
              <a:rPr lang="en-US" sz="2400" b="1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2400" b="1" dirty="0" err="1">
                <a:solidFill>
                  <a:srgbClr val="000000"/>
                </a:solidFill>
                <a:latin typeface="Courier New"/>
              </a:rPr>
              <a:t>getSharedPreferences</a:t>
            </a:r>
            <a:r>
              <a:rPr lang="en-US" sz="2400" b="1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2400" b="1" dirty="0" err="1">
                <a:solidFill>
                  <a:srgbClr val="000000"/>
                </a:solidFill>
                <a:latin typeface="Courier New"/>
              </a:rPr>
              <a:t>MyPREFERENCES</a:t>
            </a:r>
            <a:r>
              <a:rPr lang="en-US" sz="2400" b="1" dirty="0">
                <a:solidFill>
                  <a:srgbClr val="000000"/>
                </a:solidFill>
                <a:latin typeface="Courier New"/>
              </a:rPr>
              <a:t>, </a:t>
            </a:r>
            <a:r>
              <a:rPr lang="en-US" sz="2400" b="1" dirty="0" err="1">
                <a:solidFill>
                  <a:srgbClr val="000000"/>
                </a:solidFill>
                <a:latin typeface="Courier New"/>
              </a:rPr>
              <a:t>Context.MODE_PRIVATE</a:t>
            </a:r>
            <a:r>
              <a:rPr lang="en-US" sz="2400" b="1" dirty="0">
                <a:solidFill>
                  <a:srgbClr val="000000"/>
                </a:solidFill>
                <a:latin typeface="Courier New"/>
              </a:rPr>
              <a:t>); </a:t>
            </a:r>
            <a:endParaRPr lang="en-US" sz="24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03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848" y="0"/>
            <a:ext cx="8229600" cy="1143000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Shared preferences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2061" y="990600"/>
            <a:ext cx="8229600" cy="1752600"/>
          </a:xfrm>
        </p:spPr>
        <p:txBody>
          <a:bodyPr/>
          <a:lstStyle/>
          <a:p>
            <a:pPr algn="just"/>
            <a:r>
              <a:rPr lang="en-US" dirty="0"/>
              <a:t>You can save something in the </a:t>
            </a:r>
            <a:r>
              <a:rPr lang="en-US" dirty="0" err="1"/>
              <a:t>sharedpreferences</a:t>
            </a:r>
            <a:r>
              <a:rPr lang="en-US" dirty="0"/>
              <a:t> by </a:t>
            </a:r>
            <a:r>
              <a:rPr lang="en-US" dirty="0" smtClean="0"/>
              <a:t>using</a:t>
            </a:r>
          </a:p>
          <a:p>
            <a:pPr marL="0" indent="0" algn="just">
              <a:buNone/>
            </a:pPr>
            <a:r>
              <a:rPr lang="en-US" dirty="0"/>
              <a:t>	</a:t>
            </a:r>
            <a:r>
              <a:rPr lang="en-US" i="1" dirty="0" smtClean="0"/>
              <a:t> </a:t>
            </a:r>
            <a:r>
              <a:rPr lang="en-US" i="1" dirty="0" err="1">
                <a:solidFill>
                  <a:srgbClr val="002060"/>
                </a:solidFill>
              </a:rPr>
              <a:t>SharedPreferences.Editor</a:t>
            </a:r>
            <a:r>
              <a:rPr lang="en-US" i="1" dirty="0">
                <a:solidFill>
                  <a:srgbClr val="002060"/>
                </a:solidFill>
              </a:rPr>
              <a:t> class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71832" y="2590800"/>
            <a:ext cx="7543800" cy="20621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Courier New"/>
              </a:rPr>
              <a:t>Editor </a:t>
            </a:r>
            <a:r>
              <a:rPr lang="en-US" sz="2400" b="1" dirty="0" err="1">
                <a:solidFill>
                  <a:srgbClr val="000000"/>
                </a:solidFill>
                <a:latin typeface="Courier New"/>
              </a:rPr>
              <a:t>editor</a:t>
            </a:r>
            <a:r>
              <a:rPr lang="en-US" sz="2400" b="1" dirty="0">
                <a:solidFill>
                  <a:srgbClr val="000000"/>
                </a:solidFill>
                <a:latin typeface="Courier New"/>
              </a:rPr>
              <a:t> = </a:t>
            </a:r>
            <a:r>
              <a:rPr lang="en-US" sz="2400" b="1" dirty="0" err="1">
                <a:solidFill>
                  <a:srgbClr val="000000"/>
                </a:solidFill>
                <a:latin typeface="Courier New"/>
              </a:rPr>
              <a:t>sharedpreferences.edit</a:t>
            </a:r>
            <a:r>
              <a:rPr lang="en-US" sz="2400" b="1" dirty="0">
                <a:solidFill>
                  <a:srgbClr val="000000"/>
                </a:solidFill>
                <a:latin typeface="Courier New"/>
              </a:rPr>
              <a:t>(); </a:t>
            </a:r>
            <a:r>
              <a:rPr lang="en-US" sz="2400" b="1" dirty="0" err="1">
                <a:solidFill>
                  <a:srgbClr val="000000"/>
                </a:solidFill>
                <a:latin typeface="Courier New"/>
              </a:rPr>
              <a:t>editor.putString</a:t>
            </a:r>
            <a:r>
              <a:rPr lang="en-US" sz="2400" b="1" dirty="0">
                <a:solidFill>
                  <a:srgbClr val="000000"/>
                </a:solidFill>
                <a:latin typeface="Courier New"/>
              </a:rPr>
              <a:t>("key", "value"); </a:t>
            </a:r>
            <a:endParaRPr lang="en-US" sz="2400" b="1" dirty="0" smtClean="0">
              <a:solidFill>
                <a:srgbClr val="000000"/>
              </a:solidFill>
              <a:latin typeface="Courier New"/>
            </a:endParaRPr>
          </a:p>
          <a:p>
            <a:endParaRPr lang="en-US" sz="2400" b="1" dirty="0">
              <a:solidFill>
                <a:srgbClr val="000000"/>
              </a:solidFill>
              <a:latin typeface="Courier New"/>
            </a:endParaRPr>
          </a:p>
          <a:p>
            <a:r>
              <a:rPr lang="en-US" sz="3200" b="1" dirty="0" err="1">
                <a:solidFill>
                  <a:srgbClr val="000000"/>
                </a:solidFill>
                <a:latin typeface="Courier New"/>
              </a:rPr>
              <a:t>editor.commit</a:t>
            </a:r>
            <a:r>
              <a:rPr lang="en-US" sz="3200" b="1" dirty="0">
                <a:solidFill>
                  <a:srgbClr val="000000"/>
                </a:solidFill>
                <a:latin typeface="Courier New"/>
              </a:rPr>
              <a:t>(); </a:t>
            </a:r>
            <a:endParaRPr lang="en-US" sz="3200" b="1" dirty="0">
              <a:solidFill>
                <a:prstClr val="black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8932" y="4731454"/>
            <a:ext cx="8229600" cy="604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 smtClean="0">
                <a:solidFill>
                  <a:prstClr val="black"/>
                </a:solidFill>
              </a:rPr>
              <a:t>To read data from shared preference</a:t>
            </a:r>
            <a:endParaRPr lang="en-US" i="1" dirty="0">
              <a:solidFill>
                <a:srgbClr val="00206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71832" y="5321603"/>
            <a:ext cx="7543800" cy="8309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00000"/>
                </a:solidFill>
                <a:latin typeface="Courier New"/>
              </a:rPr>
              <a:t>sharedpreferences.getString</a:t>
            </a:r>
            <a:r>
              <a:rPr lang="en-US" sz="2400" b="1" dirty="0" smtClean="0">
                <a:solidFill>
                  <a:srgbClr val="000000"/>
                </a:solidFill>
                <a:latin typeface="Courier New"/>
              </a:rPr>
              <a:t>(“key", “</a:t>
            </a:r>
            <a:r>
              <a:rPr lang="en-US" sz="2400" b="1" dirty="0" err="1" smtClean="0">
                <a:solidFill>
                  <a:srgbClr val="000000"/>
                </a:solidFill>
                <a:latin typeface="Courier New"/>
              </a:rPr>
              <a:t>defaultValue</a:t>
            </a:r>
            <a:r>
              <a:rPr lang="en-US" sz="2400" b="1" dirty="0" smtClean="0">
                <a:solidFill>
                  <a:srgbClr val="000000"/>
                </a:solidFill>
                <a:latin typeface="Courier New"/>
              </a:rPr>
              <a:t>"); </a:t>
            </a:r>
            <a:endParaRPr lang="en-US" sz="3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38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Hands-On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Once the user logs in successfully,  the user credentials must be stored persistently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603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algn="just"/>
            <a:r>
              <a:rPr lang="en-US" dirty="0"/>
              <a:t>Instead of using </a:t>
            </a:r>
            <a:r>
              <a:rPr lang="en-US" i="1" dirty="0"/>
              <a:t>View</a:t>
            </a:r>
            <a:r>
              <a:rPr lang="en-US" dirty="0"/>
              <a:t> objects to build the user interface, settings are built using various subclasses of the </a:t>
            </a:r>
            <a:r>
              <a:rPr lang="en-US" i="1" dirty="0"/>
              <a:t>Preference</a:t>
            </a:r>
            <a:r>
              <a:rPr lang="en-US" dirty="0"/>
              <a:t> class that you declare in an XML file</a:t>
            </a:r>
            <a:r>
              <a:rPr lang="en-US" dirty="0" smtClean="0"/>
              <a:t>.</a:t>
            </a:r>
          </a:p>
          <a:p>
            <a:pPr algn="just"/>
            <a:r>
              <a:rPr lang="en-US" dirty="0"/>
              <a:t>A </a:t>
            </a:r>
            <a:r>
              <a:rPr lang="en-US" i="1" dirty="0"/>
              <a:t>Preference</a:t>
            </a:r>
            <a:r>
              <a:rPr lang="en-US" dirty="0"/>
              <a:t> object is the building block for a single setting</a:t>
            </a:r>
            <a:r>
              <a:rPr lang="en-US" dirty="0" smtClean="0"/>
              <a:t>.</a:t>
            </a:r>
          </a:p>
          <a:p>
            <a:pPr algn="just"/>
            <a:r>
              <a:rPr lang="en-US" dirty="0"/>
              <a:t>Each </a:t>
            </a:r>
            <a:r>
              <a:rPr lang="en-US" i="1" dirty="0"/>
              <a:t>Preference</a:t>
            </a:r>
            <a:r>
              <a:rPr lang="en-US" dirty="0"/>
              <a:t> appears as an item in a list and provides the appropriate UI for users to modify the setting</a:t>
            </a:r>
            <a:r>
              <a:rPr lang="en-US" dirty="0" smtClean="0"/>
              <a:t>.</a:t>
            </a:r>
          </a:p>
          <a:p>
            <a:pPr algn="just"/>
            <a:r>
              <a:rPr lang="en-US" dirty="0"/>
              <a:t>Each </a:t>
            </a:r>
            <a:r>
              <a:rPr lang="en-US" i="1" dirty="0"/>
              <a:t>Preference</a:t>
            </a:r>
            <a:r>
              <a:rPr lang="en-US" dirty="0"/>
              <a:t> you add has a corresponding key-value pair that the system uses to save the setting in a default </a:t>
            </a:r>
            <a:r>
              <a:rPr lang="en-US" i="1" dirty="0" err="1"/>
              <a:t>SharedPreferences</a:t>
            </a:r>
            <a:r>
              <a:rPr lang="en-US" i="1" dirty="0"/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65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/>
              <a:t>Preferences</a:t>
            </a:r>
          </a:p>
          <a:p>
            <a:pPr marL="236538" indent="0">
              <a:buNone/>
            </a:pPr>
            <a:r>
              <a:rPr lang="en-US" dirty="0"/>
              <a:t>Every setting for your app is represented by a specific </a:t>
            </a:r>
            <a:r>
              <a:rPr lang="en-US" i="1" dirty="0"/>
              <a:t>subclass</a:t>
            </a:r>
            <a:r>
              <a:rPr lang="en-US" dirty="0"/>
              <a:t> of the </a:t>
            </a:r>
            <a:r>
              <a:rPr lang="en-US" i="1" dirty="0"/>
              <a:t>Preference</a:t>
            </a:r>
            <a:r>
              <a:rPr lang="en-US" dirty="0"/>
              <a:t> class. </a:t>
            </a:r>
            <a:endParaRPr lang="en-US" dirty="0" smtClean="0"/>
          </a:p>
          <a:p>
            <a:pPr marL="236538" indent="0">
              <a:buNone/>
            </a:pPr>
            <a:r>
              <a:rPr lang="en-US" dirty="0"/>
              <a:t>A few of the most common preferences are</a:t>
            </a:r>
            <a:r>
              <a:rPr lang="en-US" dirty="0" smtClean="0"/>
              <a:t>:</a:t>
            </a:r>
          </a:p>
          <a:p>
            <a:pPr marL="1084263"/>
            <a:r>
              <a:rPr lang="en-US" dirty="0" err="1" smtClean="0"/>
              <a:t>CheckBoxPreference</a:t>
            </a:r>
            <a:endParaRPr lang="en-US" dirty="0" smtClean="0"/>
          </a:p>
          <a:p>
            <a:pPr marL="1084263"/>
            <a:r>
              <a:rPr lang="en-US" dirty="0" err="1" smtClean="0"/>
              <a:t>ListPreference</a:t>
            </a:r>
            <a:endParaRPr lang="en-US" dirty="0" smtClean="0"/>
          </a:p>
          <a:p>
            <a:pPr marL="1084263"/>
            <a:r>
              <a:rPr lang="en-US" dirty="0" err="1"/>
              <a:t>EditTextPreference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8617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304800"/>
            <a:ext cx="8229600" cy="1143000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Settings : Demo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11065907"/>
              </p:ext>
            </p:extLst>
          </p:nvPr>
        </p:nvGraphicFramePr>
        <p:xfrm>
          <a:off x="304800" y="878696"/>
          <a:ext cx="8382000" cy="5154252"/>
        </p:xfrm>
        <a:graphic>
          <a:graphicData uri="http://schemas.openxmlformats.org/drawingml/2006/table">
            <a:tbl>
              <a:tblPr/>
              <a:tblGrid>
                <a:gridCol w="732408"/>
                <a:gridCol w="7649592"/>
              </a:tblGrid>
              <a:tr h="318335">
                <a:tc>
                  <a:txBody>
                    <a:bodyPr/>
                    <a:lstStyle/>
                    <a:p>
                      <a:pPr algn="just" fontAlgn="t"/>
                      <a:r>
                        <a:rPr lang="en-US" sz="2400" b="1" dirty="0">
                          <a:effectLst/>
                        </a:rPr>
                        <a:t>Step</a:t>
                      </a:r>
                    </a:p>
                  </a:txBody>
                  <a:tcPr marL="38883" marR="38883" marT="38883" marB="3888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2400" b="1" dirty="0">
                          <a:effectLst/>
                        </a:rPr>
                        <a:t>Description</a:t>
                      </a:r>
                    </a:p>
                  </a:txBody>
                  <a:tcPr marL="38883" marR="38883" marT="38883" marB="3888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531831">
                <a:tc>
                  <a:txBody>
                    <a:bodyPr/>
                    <a:lstStyle/>
                    <a:p>
                      <a:pPr algn="just" fontAlgn="t"/>
                      <a:r>
                        <a:rPr lang="en-US" sz="2400" b="1" dirty="0">
                          <a:effectLst/>
                        </a:rPr>
                        <a:t>1</a:t>
                      </a:r>
                    </a:p>
                  </a:txBody>
                  <a:tcPr marL="38883" marR="38883" marT="38883" marB="3888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2400" dirty="0" smtClean="0">
                          <a:effectLst/>
                        </a:rPr>
                        <a:t>Create an xml settings_xml.xml under res/xml and add following code to it</a:t>
                      </a:r>
                    </a:p>
                    <a:p>
                      <a:pPr algn="l" fontAlgn="t"/>
                      <a:r>
                        <a:rPr lang="en-US" sz="1600" dirty="0" smtClean="0"/>
                        <a:t>&lt;</a:t>
                      </a:r>
                      <a:r>
                        <a:rPr lang="en-US" sz="1600" b="1" dirty="0" err="1" smtClean="0">
                          <a:solidFill>
                            <a:srgbClr val="000080"/>
                          </a:solidFill>
                          <a:effectLst/>
                        </a:rPr>
                        <a:t>PreferenceScreen</a:t>
                      </a:r>
                      <a:r>
                        <a:rPr lang="en-US" sz="1600" b="1" dirty="0" smtClean="0">
                          <a:solidFill>
                            <a:srgbClr val="000080"/>
                          </a:solidFill>
                          <a:effectLst/>
                        </a:rPr>
                        <a:t> </a:t>
                      </a:r>
                      <a:r>
                        <a:rPr lang="en-US" sz="1600" b="1" dirty="0" err="1" smtClean="0">
                          <a:solidFill>
                            <a:srgbClr val="0000FF"/>
                          </a:solidFill>
                          <a:effectLst/>
                        </a:rPr>
                        <a:t>xmlns:</a:t>
                      </a:r>
                      <a:r>
                        <a:rPr lang="en-US" sz="1600" b="1" dirty="0" err="1" smtClean="0">
                          <a:solidFill>
                            <a:srgbClr val="660E7A"/>
                          </a:solidFill>
                          <a:effectLst/>
                        </a:rPr>
                        <a:t>android</a:t>
                      </a:r>
                      <a:r>
                        <a:rPr lang="en-US" sz="1600" b="1" dirty="0" smtClean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600" b="1" dirty="0" smtClean="0">
                          <a:solidFill>
                            <a:srgbClr val="008000"/>
                          </a:solidFill>
                          <a:effectLst/>
                        </a:rPr>
                        <a:t>"http://schemas.android.com/</a:t>
                      </a:r>
                      <a:r>
                        <a:rPr lang="en-US" sz="1600" b="1" dirty="0" err="1" smtClean="0">
                          <a:solidFill>
                            <a:srgbClr val="008000"/>
                          </a:solidFill>
                          <a:effectLst/>
                        </a:rPr>
                        <a:t>apk</a:t>
                      </a:r>
                      <a:r>
                        <a:rPr lang="en-US" sz="1600" b="1" dirty="0" smtClean="0">
                          <a:solidFill>
                            <a:srgbClr val="008000"/>
                          </a:solidFill>
                          <a:effectLst/>
                        </a:rPr>
                        <a:t>/res/android"</a:t>
                      </a:r>
                      <a:r>
                        <a:rPr lang="en-US" sz="1600" dirty="0" smtClean="0"/>
                        <a:t>&gt;</a:t>
                      </a:r>
                      <a:br>
                        <a:rPr lang="en-US" sz="1600" dirty="0" smtClean="0"/>
                      </a:br>
                      <a:r>
                        <a:rPr lang="en-US" sz="1600" dirty="0" smtClean="0"/>
                        <a:t>    &lt;</a:t>
                      </a:r>
                      <a:r>
                        <a:rPr lang="en-US" sz="1600" b="1" dirty="0" err="1" smtClean="0">
                          <a:solidFill>
                            <a:srgbClr val="000080"/>
                          </a:solidFill>
                          <a:effectLst/>
                        </a:rPr>
                        <a:t>CheckBoxPreference</a:t>
                      </a:r>
                      <a:r>
                        <a:rPr lang="en-US" sz="1600" b="1" dirty="0" smtClean="0">
                          <a:solidFill>
                            <a:srgbClr val="000080"/>
                          </a:solidFill>
                          <a:effectLst/>
                        </a:rPr>
                        <a:t/>
                      </a:r>
                      <a:br>
                        <a:rPr lang="en-US" sz="1600" b="1" dirty="0" smtClean="0">
                          <a:solidFill>
                            <a:srgbClr val="000080"/>
                          </a:solidFill>
                          <a:effectLst/>
                        </a:rPr>
                      </a:br>
                      <a:r>
                        <a:rPr lang="en-US" sz="1600" b="1" dirty="0" smtClean="0">
                          <a:solidFill>
                            <a:srgbClr val="000080"/>
                          </a:solidFill>
                          <a:effectLst/>
                        </a:rPr>
                        <a:t>        </a:t>
                      </a:r>
                      <a:r>
                        <a:rPr lang="en-US" sz="1600" b="1" dirty="0" err="1" smtClean="0">
                          <a:solidFill>
                            <a:srgbClr val="660E7A"/>
                          </a:solidFill>
                          <a:effectLst/>
                        </a:rPr>
                        <a:t>android</a:t>
                      </a:r>
                      <a:r>
                        <a:rPr lang="en-US" sz="1600" b="1" dirty="0" err="1" smtClean="0">
                          <a:solidFill>
                            <a:srgbClr val="0000FF"/>
                          </a:solidFill>
                          <a:effectLst/>
                        </a:rPr>
                        <a:t>:key</a:t>
                      </a:r>
                      <a:r>
                        <a:rPr lang="en-US" sz="1600" b="1" dirty="0" smtClean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600" b="1" dirty="0" smtClean="0">
                          <a:solidFill>
                            <a:srgbClr val="008000"/>
                          </a:solidFill>
                          <a:effectLst/>
                        </a:rPr>
                        <a:t>"</a:t>
                      </a:r>
                      <a:r>
                        <a:rPr lang="en-US" sz="1600" b="1" dirty="0" err="1" smtClean="0">
                          <a:solidFill>
                            <a:srgbClr val="008000"/>
                          </a:solidFill>
                          <a:effectLst/>
                        </a:rPr>
                        <a:t>pref_music</a:t>
                      </a:r>
                      <a:r>
                        <a:rPr lang="en-US" sz="1600" b="1" dirty="0" smtClean="0">
                          <a:solidFill>
                            <a:srgbClr val="008000"/>
                          </a:solidFill>
                          <a:effectLst/>
                        </a:rPr>
                        <a:t>"</a:t>
                      </a:r>
                      <a:br>
                        <a:rPr lang="en-US" sz="1600" b="1" dirty="0" smtClean="0">
                          <a:solidFill>
                            <a:srgbClr val="008000"/>
                          </a:solidFill>
                          <a:effectLst/>
                        </a:rPr>
                      </a:br>
                      <a:r>
                        <a:rPr lang="en-US" sz="1600" b="1" dirty="0" smtClean="0">
                          <a:solidFill>
                            <a:srgbClr val="008000"/>
                          </a:solidFill>
                          <a:effectLst/>
                        </a:rPr>
                        <a:t>        </a:t>
                      </a:r>
                      <a:r>
                        <a:rPr lang="en-US" sz="1600" b="1" dirty="0" err="1" smtClean="0">
                          <a:solidFill>
                            <a:srgbClr val="660E7A"/>
                          </a:solidFill>
                          <a:effectLst/>
                        </a:rPr>
                        <a:t>android</a:t>
                      </a:r>
                      <a:r>
                        <a:rPr lang="en-US" sz="1600" b="1" dirty="0" err="1" smtClean="0">
                          <a:solidFill>
                            <a:srgbClr val="0000FF"/>
                          </a:solidFill>
                          <a:effectLst/>
                        </a:rPr>
                        <a:t>:title</a:t>
                      </a:r>
                      <a:r>
                        <a:rPr lang="en-US" sz="1600" b="1" dirty="0" smtClean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600" b="1" dirty="0" smtClean="0">
                          <a:solidFill>
                            <a:srgbClr val="008000"/>
                          </a:solidFill>
                          <a:effectLst/>
                        </a:rPr>
                        <a:t>"@string/</a:t>
                      </a:r>
                      <a:r>
                        <a:rPr lang="en-US" sz="1600" b="1" dirty="0" err="1" smtClean="0">
                          <a:solidFill>
                            <a:srgbClr val="008000"/>
                          </a:solidFill>
                          <a:effectLst/>
                        </a:rPr>
                        <a:t>pref_music</a:t>
                      </a:r>
                      <a:r>
                        <a:rPr lang="en-US" sz="1600" b="1" dirty="0" smtClean="0">
                          <a:solidFill>
                            <a:srgbClr val="008000"/>
                          </a:solidFill>
                          <a:effectLst/>
                        </a:rPr>
                        <a:t>"</a:t>
                      </a:r>
                      <a:br>
                        <a:rPr lang="en-US" sz="1600" b="1" dirty="0" smtClean="0">
                          <a:solidFill>
                            <a:srgbClr val="008000"/>
                          </a:solidFill>
                          <a:effectLst/>
                        </a:rPr>
                      </a:br>
                      <a:r>
                        <a:rPr lang="en-US" sz="1600" b="1" dirty="0" smtClean="0">
                          <a:solidFill>
                            <a:srgbClr val="008000"/>
                          </a:solidFill>
                          <a:effectLst/>
                        </a:rPr>
                        <a:t>        </a:t>
                      </a:r>
                      <a:r>
                        <a:rPr lang="en-US" sz="1600" b="1" dirty="0" err="1" smtClean="0">
                          <a:solidFill>
                            <a:srgbClr val="660E7A"/>
                          </a:solidFill>
                          <a:effectLst/>
                        </a:rPr>
                        <a:t>android</a:t>
                      </a:r>
                      <a:r>
                        <a:rPr lang="en-US" sz="1600" b="1" dirty="0" err="1" smtClean="0">
                          <a:solidFill>
                            <a:srgbClr val="0000FF"/>
                          </a:solidFill>
                          <a:effectLst/>
                        </a:rPr>
                        <a:t>:summary</a:t>
                      </a:r>
                      <a:r>
                        <a:rPr lang="en-US" sz="1600" b="1" dirty="0" smtClean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600" b="1" dirty="0" smtClean="0">
                          <a:solidFill>
                            <a:srgbClr val="008000"/>
                          </a:solidFill>
                          <a:effectLst/>
                        </a:rPr>
                        <a:t>"@string/</a:t>
                      </a:r>
                      <a:r>
                        <a:rPr lang="en-US" sz="1600" b="1" dirty="0" err="1" smtClean="0">
                          <a:solidFill>
                            <a:srgbClr val="008000"/>
                          </a:solidFill>
                          <a:effectLst/>
                        </a:rPr>
                        <a:t>pref_music_summ</a:t>
                      </a:r>
                      <a:r>
                        <a:rPr lang="en-US" sz="1600" b="1" dirty="0" smtClean="0">
                          <a:solidFill>
                            <a:srgbClr val="008000"/>
                          </a:solidFill>
                          <a:effectLst/>
                        </a:rPr>
                        <a:t>"</a:t>
                      </a:r>
                      <a:br>
                        <a:rPr lang="en-US" sz="1600" b="1" dirty="0" smtClean="0">
                          <a:solidFill>
                            <a:srgbClr val="008000"/>
                          </a:solidFill>
                          <a:effectLst/>
                        </a:rPr>
                      </a:br>
                      <a:r>
                        <a:rPr lang="en-US" sz="1600" b="1" dirty="0" smtClean="0">
                          <a:solidFill>
                            <a:srgbClr val="008000"/>
                          </a:solidFill>
                          <a:effectLst/>
                        </a:rPr>
                        <a:t>        </a:t>
                      </a:r>
                      <a:r>
                        <a:rPr lang="en-US" sz="1600" b="1" dirty="0" err="1" smtClean="0">
                          <a:solidFill>
                            <a:srgbClr val="660E7A"/>
                          </a:solidFill>
                          <a:effectLst/>
                        </a:rPr>
                        <a:t>android</a:t>
                      </a:r>
                      <a:r>
                        <a:rPr lang="en-US" sz="1600" b="1" dirty="0" err="1" smtClean="0">
                          <a:solidFill>
                            <a:srgbClr val="0000FF"/>
                          </a:solidFill>
                          <a:effectLst/>
                        </a:rPr>
                        <a:t>:defaultValue</a:t>
                      </a:r>
                      <a:r>
                        <a:rPr lang="en-US" sz="1600" b="1" dirty="0" smtClean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600" b="1" dirty="0" smtClean="0">
                          <a:solidFill>
                            <a:srgbClr val="008000"/>
                          </a:solidFill>
                          <a:effectLst/>
                        </a:rPr>
                        <a:t>"true" </a:t>
                      </a:r>
                      <a:r>
                        <a:rPr lang="en-US" sz="1600" dirty="0" smtClean="0"/>
                        <a:t>/&gt;</a:t>
                      </a:r>
                      <a:br>
                        <a:rPr lang="en-US" sz="1600" dirty="0" smtClean="0"/>
                      </a:br>
                      <a:r>
                        <a:rPr lang="en-US" sz="1600" dirty="0" smtClean="0"/>
                        <a:t>    &lt;</a:t>
                      </a:r>
                      <a:r>
                        <a:rPr lang="en-US" sz="1600" b="1" dirty="0" err="1" smtClean="0">
                          <a:solidFill>
                            <a:srgbClr val="000080"/>
                          </a:solidFill>
                          <a:effectLst/>
                        </a:rPr>
                        <a:t>ListPreference</a:t>
                      </a:r>
                      <a:r>
                        <a:rPr lang="en-US" sz="1600" b="1" dirty="0" smtClean="0">
                          <a:solidFill>
                            <a:srgbClr val="000080"/>
                          </a:solidFill>
                          <a:effectLst/>
                        </a:rPr>
                        <a:t/>
                      </a:r>
                      <a:br>
                        <a:rPr lang="en-US" sz="1600" b="1" dirty="0" smtClean="0">
                          <a:solidFill>
                            <a:srgbClr val="000080"/>
                          </a:solidFill>
                          <a:effectLst/>
                        </a:rPr>
                      </a:br>
                      <a:r>
                        <a:rPr lang="en-US" sz="1600" b="1" dirty="0" smtClean="0">
                          <a:solidFill>
                            <a:srgbClr val="000080"/>
                          </a:solidFill>
                          <a:effectLst/>
                        </a:rPr>
                        <a:t/>
                      </a:r>
                      <a:br>
                        <a:rPr lang="en-US" sz="1600" b="1" dirty="0" smtClean="0">
                          <a:solidFill>
                            <a:srgbClr val="000080"/>
                          </a:solidFill>
                          <a:effectLst/>
                        </a:rPr>
                      </a:br>
                      <a:r>
                        <a:rPr lang="en-US" sz="1600" b="1" dirty="0" smtClean="0">
                          <a:solidFill>
                            <a:srgbClr val="000080"/>
                          </a:solidFill>
                          <a:effectLst/>
                        </a:rPr>
                        <a:t>        </a:t>
                      </a:r>
                      <a:r>
                        <a:rPr lang="en-US" sz="1600" b="1" dirty="0" err="1" smtClean="0">
                          <a:solidFill>
                            <a:srgbClr val="660E7A"/>
                          </a:solidFill>
                          <a:effectLst/>
                        </a:rPr>
                        <a:t>android</a:t>
                      </a:r>
                      <a:r>
                        <a:rPr lang="en-US" sz="1600" b="1" dirty="0" err="1" smtClean="0">
                          <a:solidFill>
                            <a:srgbClr val="0000FF"/>
                          </a:solidFill>
                          <a:effectLst/>
                        </a:rPr>
                        <a:t>:key</a:t>
                      </a:r>
                      <a:r>
                        <a:rPr lang="en-US" sz="1600" b="1" dirty="0" smtClean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600" b="1" dirty="0" smtClean="0">
                          <a:solidFill>
                            <a:srgbClr val="008000"/>
                          </a:solidFill>
                          <a:effectLst/>
                        </a:rPr>
                        <a:t>"</a:t>
                      </a:r>
                      <a:r>
                        <a:rPr lang="en-US" sz="1600" b="1" dirty="0" err="1" smtClean="0">
                          <a:solidFill>
                            <a:srgbClr val="008000"/>
                          </a:solidFill>
                          <a:effectLst/>
                        </a:rPr>
                        <a:t>pref_level</a:t>
                      </a:r>
                      <a:r>
                        <a:rPr lang="en-US" sz="1600" b="1" dirty="0" smtClean="0">
                          <a:solidFill>
                            <a:srgbClr val="008000"/>
                          </a:solidFill>
                          <a:effectLst/>
                        </a:rPr>
                        <a:t>"</a:t>
                      </a:r>
                      <a:br>
                        <a:rPr lang="en-US" sz="1600" b="1" dirty="0" smtClean="0">
                          <a:solidFill>
                            <a:srgbClr val="008000"/>
                          </a:solidFill>
                          <a:effectLst/>
                        </a:rPr>
                      </a:br>
                      <a:r>
                        <a:rPr lang="en-US" sz="1600" b="1" dirty="0" smtClean="0">
                          <a:solidFill>
                            <a:srgbClr val="008000"/>
                          </a:solidFill>
                          <a:effectLst/>
                        </a:rPr>
                        <a:t>        </a:t>
                      </a:r>
                      <a:r>
                        <a:rPr lang="en-US" sz="1600" b="1" dirty="0" err="1" smtClean="0">
                          <a:solidFill>
                            <a:srgbClr val="660E7A"/>
                          </a:solidFill>
                          <a:effectLst/>
                        </a:rPr>
                        <a:t>android</a:t>
                      </a:r>
                      <a:r>
                        <a:rPr lang="en-US" sz="1600" b="1" dirty="0" err="1" smtClean="0">
                          <a:solidFill>
                            <a:srgbClr val="0000FF"/>
                          </a:solidFill>
                          <a:effectLst/>
                        </a:rPr>
                        <a:t>:title</a:t>
                      </a:r>
                      <a:r>
                        <a:rPr lang="en-US" sz="1600" b="1" dirty="0" smtClean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600" b="1" dirty="0" smtClean="0">
                          <a:solidFill>
                            <a:srgbClr val="008000"/>
                          </a:solidFill>
                          <a:effectLst/>
                        </a:rPr>
                        <a:t>"@string/</a:t>
                      </a:r>
                      <a:r>
                        <a:rPr lang="en-US" sz="1600" b="1" dirty="0" err="1" smtClean="0">
                          <a:solidFill>
                            <a:srgbClr val="008000"/>
                          </a:solidFill>
                          <a:effectLst/>
                        </a:rPr>
                        <a:t>pref_level</a:t>
                      </a:r>
                      <a:r>
                        <a:rPr lang="en-US" sz="1600" b="1" dirty="0" smtClean="0">
                          <a:solidFill>
                            <a:srgbClr val="008000"/>
                          </a:solidFill>
                          <a:effectLst/>
                        </a:rPr>
                        <a:t>"</a:t>
                      </a:r>
                      <a:br>
                        <a:rPr lang="en-US" sz="1600" b="1" dirty="0" smtClean="0">
                          <a:solidFill>
                            <a:srgbClr val="008000"/>
                          </a:solidFill>
                          <a:effectLst/>
                        </a:rPr>
                      </a:br>
                      <a:r>
                        <a:rPr lang="en-US" sz="1600" b="1" dirty="0" smtClean="0">
                          <a:solidFill>
                            <a:srgbClr val="008000"/>
                          </a:solidFill>
                          <a:effectLst/>
                        </a:rPr>
                        <a:t>        </a:t>
                      </a:r>
                      <a:r>
                        <a:rPr lang="en-US" sz="1600" b="1" dirty="0" err="1" smtClean="0">
                          <a:solidFill>
                            <a:srgbClr val="660E7A"/>
                          </a:solidFill>
                          <a:effectLst/>
                        </a:rPr>
                        <a:t>android</a:t>
                      </a:r>
                      <a:r>
                        <a:rPr lang="en-US" sz="1600" b="1" dirty="0" err="1" smtClean="0">
                          <a:solidFill>
                            <a:srgbClr val="0000FF"/>
                          </a:solidFill>
                          <a:effectLst/>
                        </a:rPr>
                        <a:t>:dialogTitle</a:t>
                      </a:r>
                      <a:r>
                        <a:rPr lang="en-US" sz="1600" b="1" dirty="0" smtClean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600" b="1" dirty="0" smtClean="0">
                          <a:solidFill>
                            <a:srgbClr val="008000"/>
                          </a:solidFill>
                          <a:effectLst/>
                        </a:rPr>
                        <a:t>"@string/</a:t>
                      </a:r>
                      <a:r>
                        <a:rPr lang="en-US" sz="1600" b="1" dirty="0" err="1" smtClean="0">
                          <a:solidFill>
                            <a:srgbClr val="008000"/>
                          </a:solidFill>
                          <a:effectLst/>
                        </a:rPr>
                        <a:t>pref_level_summ</a:t>
                      </a:r>
                      <a:r>
                        <a:rPr lang="en-US" sz="1600" b="1" dirty="0" smtClean="0">
                          <a:solidFill>
                            <a:srgbClr val="008000"/>
                          </a:solidFill>
                          <a:effectLst/>
                        </a:rPr>
                        <a:t>"</a:t>
                      </a:r>
                      <a:br>
                        <a:rPr lang="en-US" sz="1600" b="1" dirty="0" smtClean="0">
                          <a:solidFill>
                            <a:srgbClr val="008000"/>
                          </a:solidFill>
                          <a:effectLst/>
                        </a:rPr>
                      </a:br>
                      <a:r>
                        <a:rPr lang="en-US" sz="1600" b="1" dirty="0" smtClean="0">
                          <a:solidFill>
                            <a:srgbClr val="008000"/>
                          </a:solidFill>
                          <a:effectLst/>
                        </a:rPr>
                        <a:t>        </a:t>
                      </a:r>
                      <a:r>
                        <a:rPr lang="en-US" sz="1600" b="1" dirty="0" err="1" smtClean="0">
                          <a:solidFill>
                            <a:srgbClr val="660E7A"/>
                          </a:solidFill>
                          <a:effectLst/>
                        </a:rPr>
                        <a:t>android</a:t>
                      </a:r>
                      <a:r>
                        <a:rPr lang="en-US" sz="1600" b="1" dirty="0" err="1" smtClean="0">
                          <a:solidFill>
                            <a:srgbClr val="0000FF"/>
                          </a:solidFill>
                          <a:effectLst/>
                        </a:rPr>
                        <a:t>:entries</a:t>
                      </a:r>
                      <a:r>
                        <a:rPr lang="en-US" sz="1600" b="1" dirty="0" smtClean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600" b="1" dirty="0" smtClean="0">
                          <a:solidFill>
                            <a:srgbClr val="008000"/>
                          </a:solidFill>
                          <a:effectLst/>
                        </a:rPr>
                        <a:t>"@array/</a:t>
                      </a:r>
                      <a:r>
                        <a:rPr lang="en-US" sz="1600" b="1" dirty="0" err="1" smtClean="0">
                          <a:solidFill>
                            <a:srgbClr val="008000"/>
                          </a:solidFill>
                          <a:effectLst/>
                        </a:rPr>
                        <a:t>pref_level_entries</a:t>
                      </a:r>
                      <a:r>
                        <a:rPr lang="en-US" sz="1600" b="1" dirty="0" smtClean="0">
                          <a:solidFill>
                            <a:srgbClr val="008000"/>
                          </a:solidFill>
                          <a:effectLst/>
                        </a:rPr>
                        <a:t>"</a:t>
                      </a:r>
                      <a:br>
                        <a:rPr lang="en-US" sz="1600" b="1" dirty="0" smtClean="0">
                          <a:solidFill>
                            <a:srgbClr val="008000"/>
                          </a:solidFill>
                          <a:effectLst/>
                        </a:rPr>
                      </a:br>
                      <a:r>
                        <a:rPr lang="en-US" sz="1600" b="1" dirty="0" smtClean="0">
                          <a:solidFill>
                            <a:srgbClr val="008000"/>
                          </a:solidFill>
                          <a:effectLst/>
                        </a:rPr>
                        <a:t>        </a:t>
                      </a:r>
                      <a:r>
                        <a:rPr lang="en-US" sz="1600" b="1" dirty="0" err="1" smtClean="0">
                          <a:solidFill>
                            <a:srgbClr val="660E7A"/>
                          </a:solidFill>
                          <a:effectLst/>
                        </a:rPr>
                        <a:t>android</a:t>
                      </a:r>
                      <a:r>
                        <a:rPr lang="en-US" sz="1600" b="1" dirty="0" err="1" smtClean="0">
                          <a:solidFill>
                            <a:srgbClr val="0000FF"/>
                          </a:solidFill>
                          <a:effectLst/>
                        </a:rPr>
                        <a:t>:entryValues</a:t>
                      </a:r>
                      <a:r>
                        <a:rPr lang="en-US" sz="1600" b="1" dirty="0" smtClean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600" b="1" dirty="0" smtClean="0">
                          <a:solidFill>
                            <a:srgbClr val="008000"/>
                          </a:solidFill>
                          <a:effectLst/>
                        </a:rPr>
                        <a:t>"@array/</a:t>
                      </a:r>
                      <a:r>
                        <a:rPr lang="en-US" sz="1600" b="1" dirty="0" err="1" smtClean="0">
                          <a:solidFill>
                            <a:srgbClr val="008000"/>
                          </a:solidFill>
                          <a:effectLst/>
                        </a:rPr>
                        <a:t>pref_level_values</a:t>
                      </a:r>
                      <a:r>
                        <a:rPr lang="en-US" sz="1600" b="1" dirty="0" smtClean="0">
                          <a:solidFill>
                            <a:srgbClr val="008000"/>
                          </a:solidFill>
                          <a:effectLst/>
                        </a:rPr>
                        <a:t>"</a:t>
                      </a:r>
                      <a:br>
                        <a:rPr lang="en-US" sz="1600" b="1" dirty="0" smtClean="0">
                          <a:solidFill>
                            <a:srgbClr val="008000"/>
                          </a:solidFill>
                          <a:effectLst/>
                        </a:rPr>
                      </a:br>
                      <a:r>
                        <a:rPr lang="en-US" sz="1600" b="1" dirty="0" smtClean="0">
                          <a:solidFill>
                            <a:srgbClr val="008000"/>
                          </a:solidFill>
                          <a:effectLst/>
                        </a:rPr>
                        <a:t>        </a:t>
                      </a:r>
                      <a:r>
                        <a:rPr lang="en-US" sz="1600" b="1" dirty="0" err="1" smtClean="0">
                          <a:solidFill>
                            <a:srgbClr val="660E7A"/>
                          </a:solidFill>
                          <a:effectLst/>
                        </a:rPr>
                        <a:t>android</a:t>
                      </a:r>
                      <a:r>
                        <a:rPr lang="en-US" sz="1600" b="1" dirty="0" err="1" smtClean="0">
                          <a:solidFill>
                            <a:srgbClr val="0000FF"/>
                          </a:solidFill>
                          <a:effectLst/>
                        </a:rPr>
                        <a:t>:defaultValue</a:t>
                      </a:r>
                      <a:r>
                        <a:rPr lang="en-US" sz="1600" b="1" dirty="0" smtClean="0">
                          <a:solidFill>
                            <a:srgbClr val="0000FF"/>
                          </a:solidFill>
                          <a:effectLst/>
                        </a:rPr>
                        <a:t>=</a:t>
                      </a:r>
                      <a:r>
                        <a:rPr lang="en-US" sz="1600" b="1" dirty="0" smtClean="0">
                          <a:solidFill>
                            <a:srgbClr val="008000"/>
                          </a:solidFill>
                          <a:effectLst/>
                        </a:rPr>
                        <a:t>"@string/</a:t>
                      </a:r>
                      <a:r>
                        <a:rPr lang="en-US" sz="1600" b="1" dirty="0" err="1" smtClean="0">
                          <a:solidFill>
                            <a:srgbClr val="008000"/>
                          </a:solidFill>
                          <a:effectLst/>
                        </a:rPr>
                        <a:t>pref_level_default</a:t>
                      </a:r>
                      <a:r>
                        <a:rPr lang="en-US" sz="1600" b="1" dirty="0" smtClean="0">
                          <a:solidFill>
                            <a:srgbClr val="008000"/>
                          </a:solidFill>
                          <a:effectLst/>
                        </a:rPr>
                        <a:t>" </a:t>
                      </a:r>
                      <a:r>
                        <a:rPr lang="en-US" sz="1600" dirty="0" smtClean="0"/>
                        <a:t>/&gt;</a:t>
                      </a:r>
                      <a:br>
                        <a:rPr lang="en-US" sz="1600" dirty="0" smtClean="0"/>
                      </a:br>
                      <a:r>
                        <a:rPr lang="en-US" sz="1600" dirty="0" smtClean="0"/>
                        <a:t/>
                      </a:r>
                      <a:br>
                        <a:rPr lang="en-US" sz="1600" dirty="0" smtClean="0"/>
                      </a:br>
                      <a:r>
                        <a:rPr lang="en-US" sz="1600" dirty="0" smtClean="0"/>
                        <a:t>&lt;/</a:t>
                      </a:r>
                      <a:r>
                        <a:rPr lang="en-US" sz="1600" b="1" dirty="0" err="1" smtClean="0">
                          <a:solidFill>
                            <a:srgbClr val="000080"/>
                          </a:solidFill>
                          <a:effectLst/>
                        </a:rPr>
                        <a:t>PreferenceScreen</a:t>
                      </a:r>
                      <a:r>
                        <a:rPr lang="en-US" sz="1600" dirty="0" smtClean="0"/>
                        <a:t>&gt;</a:t>
                      </a:r>
                      <a:endParaRPr lang="en-US" sz="1600" dirty="0">
                        <a:effectLst/>
                      </a:endParaRPr>
                    </a:p>
                  </a:txBody>
                  <a:tcPr marL="38883" marR="38883" marT="38883" marB="3888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54149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304800"/>
            <a:ext cx="8229600" cy="1143000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Settings : Demo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0225154"/>
              </p:ext>
            </p:extLst>
          </p:nvPr>
        </p:nvGraphicFramePr>
        <p:xfrm>
          <a:off x="304800" y="878696"/>
          <a:ext cx="8382000" cy="5658738"/>
        </p:xfrm>
        <a:graphic>
          <a:graphicData uri="http://schemas.openxmlformats.org/drawingml/2006/table">
            <a:tbl>
              <a:tblPr/>
              <a:tblGrid>
                <a:gridCol w="732408"/>
                <a:gridCol w="7649592"/>
              </a:tblGrid>
              <a:tr h="318335">
                <a:tc>
                  <a:txBody>
                    <a:bodyPr/>
                    <a:lstStyle/>
                    <a:p>
                      <a:pPr algn="just" fontAlgn="t"/>
                      <a:r>
                        <a:rPr lang="en-US" sz="2400" b="1" dirty="0">
                          <a:effectLst/>
                        </a:rPr>
                        <a:t>Step</a:t>
                      </a:r>
                    </a:p>
                  </a:txBody>
                  <a:tcPr marL="38883" marR="38883" marT="38883" marB="3888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2400" b="1" dirty="0">
                          <a:effectLst/>
                        </a:rPr>
                        <a:t>Description</a:t>
                      </a:r>
                    </a:p>
                  </a:txBody>
                  <a:tcPr marL="38883" marR="38883" marT="38883" marB="3888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531831">
                <a:tc>
                  <a:txBody>
                    <a:bodyPr/>
                    <a:lstStyle/>
                    <a:p>
                      <a:pPr algn="just" fontAlgn="t"/>
                      <a:r>
                        <a:rPr lang="en-US" sz="2400" b="1" dirty="0">
                          <a:effectLst/>
                        </a:rPr>
                        <a:t>2</a:t>
                      </a:r>
                    </a:p>
                  </a:txBody>
                  <a:tcPr marL="38883" marR="38883" marT="38883" marB="3888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fontAlgn="t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Update strings.xml with following  code</a:t>
                      </a:r>
                    </a:p>
                    <a:p>
                      <a:pPr marL="173038" indent="0" algn="l" fontAlgn="t"/>
                      <a:r>
                        <a:rPr lang="en-US" sz="1600" dirty="0" smtClean="0"/>
                        <a:t>&lt;</a:t>
                      </a:r>
                      <a:r>
                        <a:rPr lang="en-US" sz="1600" b="1" dirty="0" smtClean="0">
                          <a:solidFill>
                            <a:srgbClr val="000080"/>
                          </a:solidFill>
                          <a:effectLst/>
                        </a:rPr>
                        <a:t>string </a:t>
                      </a:r>
                      <a:r>
                        <a:rPr lang="en-US" sz="1600" b="1" dirty="0" smtClean="0">
                          <a:solidFill>
                            <a:srgbClr val="0000FF"/>
                          </a:solidFill>
                          <a:effectLst/>
                        </a:rPr>
                        <a:t>name=</a:t>
                      </a:r>
                      <a:r>
                        <a:rPr lang="en-US" sz="1600" b="1" dirty="0" smtClean="0">
                          <a:solidFill>
                            <a:srgbClr val="008000"/>
                          </a:solidFill>
                          <a:effectLst/>
                        </a:rPr>
                        <a:t>"</a:t>
                      </a:r>
                      <a:r>
                        <a:rPr lang="en-US" sz="1600" b="1" dirty="0" err="1" smtClean="0">
                          <a:solidFill>
                            <a:srgbClr val="008000"/>
                          </a:solidFill>
                          <a:effectLst/>
                        </a:rPr>
                        <a:t>pref_music</a:t>
                      </a:r>
                      <a:r>
                        <a:rPr lang="en-US" sz="1600" b="1" dirty="0" smtClean="0">
                          <a:solidFill>
                            <a:srgbClr val="008000"/>
                          </a:solidFill>
                          <a:effectLst/>
                        </a:rPr>
                        <a:t>"</a:t>
                      </a:r>
                      <a:r>
                        <a:rPr lang="en-US" sz="1600" dirty="0" smtClean="0"/>
                        <a:t>&gt;Music&lt;/</a:t>
                      </a:r>
                      <a:r>
                        <a:rPr lang="en-US" sz="1600" b="1" dirty="0" smtClean="0">
                          <a:solidFill>
                            <a:srgbClr val="000080"/>
                          </a:solidFill>
                          <a:effectLst/>
                        </a:rPr>
                        <a:t>string</a:t>
                      </a:r>
                      <a:r>
                        <a:rPr lang="en-US" sz="1600" dirty="0" smtClean="0"/>
                        <a:t>&gt;</a:t>
                      </a:r>
                      <a:br>
                        <a:rPr lang="en-US" sz="1600" dirty="0" smtClean="0"/>
                      </a:br>
                      <a:r>
                        <a:rPr lang="en-US" sz="1600" dirty="0" smtClean="0"/>
                        <a:t>&lt;</a:t>
                      </a:r>
                      <a:r>
                        <a:rPr lang="en-US" sz="1600" b="1" dirty="0" smtClean="0">
                          <a:solidFill>
                            <a:srgbClr val="000080"/>
                          </a:solidFill>
                          <a:effectLst/>
                        </a:rPr>
                        <a:t>string </a:t>
                      </a:r>
                      <a:r>
                        <a:rPr lang="en-US" sz="1600" b="1" dirty="0" smtClean="0">
                          <a:solidFill>
                            <a:srgbClr val="0000FF"/>
                          </a:solidFill>
                          <a:effectLst/>
                        </a:rPr>
                        <a:t>name=</a:t>
                      </a:r>
                      <a:r>
                        <a:rPr lang="en-US" sz="1600" b="1" dirty="0" smtClean="0">
                          <a:solidFill>
                            <a:srgbClr val="008000"/>
                          </a:solidFill>
                          <a:effectLst/>
                        </a:rPr>
                        <a:t>"</a:t>
                      </a:r>
                      <a:r>
                        <a:rPr lang="en-US" sz="1600" b="1" dirty="0" err="1" smtClean="0">
                          <a:solidFill>
                            <a:srgbClr val="008000"/>
                          </a:solidFill>
                          <a:effectLst/>
                        </a:rPr>
                        <a:t>pref_music_summ</a:t>
                      </a:r>
                      <a:r>
                        <a:rPr lang="en-US" sz="1600" b="1" dirty="0" smtClean="0">
                          <a:solidFill>
                            <a:srgbClr val="008000"/>
                          </a:solidFill>
                          <a:effectLst/>
                        </a:rPr>
                        <a:t>"</a:t>
                      </a:r>
                      <a:r>
                        <a:rPr lang="en-US" sz="1600" dirty="0" smtClean="0"/>
                        <a:t>&gt;select on off&lt;/</a:t>
                      </a:r>
                      <a:r>
                        <a:rPr lang="en-US" sz="1600" b="1" dirty="0" smtClean="0">
                          <a:solidFill>
                            <a:srgbClr val="000080"/>
                          </a:solidFill>
                          <a:effectLst/>
                        </a:rPr>
                        <a:t>string</a:t>
                      </a:r>
                      <a:r>
                        <a:rPr lang="en-US" sz="1600" dirty="0" smtClean="0"/>
                        <a:t>&gt;</a:t>
                      </a:r>
                      <a:br>
                        <a:rPr lang="en-US" sz="1600" dirty="0" smtClean="0"/>
                      </a:br>
                      <a:r>
                        <a:rPr lang="en-US" sz="1600" dirty="0" smtClean="0"/>
                        <a:t>&lt;</a:t>
                      </a:r>
                      <a:r>
                        <a:rPr lang="en-US" sz="1600" b="1" dirty="0" smtClean="0">
                          <a:solidFill>
                            <a:srgbClr val="000080"/>
                          </a:solidFill>
                          <a:effectLst/>
                        </a:rPr>
                        <a:t>string </a:t>
                      </a:r>
                      <a:r>
                        <a:rPr lang="en-US" sz="1600" b="1" dirty="0" smtClean="0">
                          <a:solidFill>
                            <a:srgbClr val="0000FF"/>
                          </a:solidFill>
                          <a:effectLst/>
                        </a:rPr>
                        <a:t>name=</a:t>
                      </a:r>
                      <a:r>
                        <a:rPr lang="en-US" sz="1600" b="1" dirty="0" smtClean="0">
                          <a:solidFill>
                            <a:srgbClr val="008000"/>
                          </a:solidFill>
                          <a:effectLst/>
                        </a:rPr>
                        <a:t>"</a:t>
                      </a:r>
                      <a:r>
                        <a:rPr lang="en-US" sz="1600" b="1" dirty="0" err="1" smtClean="0">
                          <a:solidFill>
                            <a:srgbClr val="008000"/>
                          </a:solidFill>
                          <a:effectLst/>
                        </a:rPr>
                        <a:t>pref_level</a:t>
                      </a:r>
                      <a:r>
                        <a:rPr lang="en-US" sz="1600" b="1" dirty="0" smtClean="0">
                          <a:solidFill>
                            <a:srgbClr val="008000"/>
                          </a:solidFill>
                          <a:effectLst/>
                        </a:rPr>
                        <a:t>"</a:t>
                      </a:r>
                      <a:r>
                        <a:rPr lang="en-US" sz="1600" dirty="0" smtClean="0"/>
                        <a:t>&gt;Level&lt;/</a:t>
                      </a:r>
                      <a:r>
                        <a:rPr lang="en-US" sz="1600" b="1" dirty="0" smtClean="0">
                          <a:solidFill>
                            <a:srgbClr val="000080"/>
                          </a:solidFill>
                          <a:effectLst/>
                        </a:rPr>
                        <a:t>string</a:t>
                      </a:r>
                      <a:r>
                        <a:rPr lang="en-US" sz="1600" dirty="0" smtClean="0"/>
                        <a:t>&gt;</a:t>
                      </a:r>
                      <a:br>
                        <a:rPr lang="en-US" sz="1600" dirty="0" smtClean="0"/>
                      </a:br>
                      <a:r>
                        <a:rPr lang="en-US" sz="1600" dirty="0" smtClean="0"/>
                        <a:t>&lt;</a:t>
                      </a:r>
                      <a:r>
                        <a:rPr lang="en-US" sz="1600" b="1" dirty="0" smtClean="0">
                          <a:solidFill>
                            <a:srgbClr val="000080"/>
                          </a:solidFill>
                          <a:effectLst/>
                        </a:rPr>
                        <a:t>string </a:t>
                      </a:r>
                      <a:r>
                        <a:rPr lang="en-US" sz="1600" b="1" dirty="0" smtClean="0">
                          <a:solidFill>
                            <a:srgbClr val="0000FF"/>
                          </a:solidFill>
                          <a:effectLst/>
                        </a:rPr>
                        <a:t>name=</a:t>
                      </a:r>
                      <a:r>
                        <a:rPr lang="en-US" sz="1600" b="1" dirty="0" smtClean="0">
                          <a:solidFill>
                            <a:srgbClr val="008000"/>
                          </a:solidFill>
                          <a:effectLst/>
                        </a:rPr>
                        <a:t>"</a:t>
                      </a:r>
                      <a:r>
                        <a:rPr lang="en-US" sz="1600" b="1" dirty="0" err="1" smtClean="0">
                          <a:solidFill>
                            <a:srgbClr val="008000"/>
                          </a:solidFill>
                          <a:effectLst/>
                        </a:rPr>
                        <a:t>pref_level_default</a:t>
                      </a:r>
                      <a:r>
                        <a:rPr lang="en-US" sz="1600" b="1" dirty="0" smtClean="0">
                          <a:solidFill>
                            <a:srgbClr val="008000"/>
                          </a:solidFill>
                          <a:effectLst/>
                        </a:rPr>
                        <a:t>"</a:t>
                      </a:r>
                      <a:r>
                        <a:rPr lang="en-US" sz="1600" dirty="0" smtClean="0"/>
                        <a:t>&gt;easy&lt;/</a:t>
                      </a:r>
                      <a:r>
                        <a:rPr lang="en-US" sz="1600" b="1" dirty="0" smtClean="0">
                          <a:solidFill>
                            <a:srgbClr val="000080"/>
                          </a:solidFill>
                          <a:effectLst/>
                        </a:rPr>
                        <a:t>string</a:t>
                      </a:r>
                      <a:r>
                        <a:rPr lang="en-US" sz="1600" dirty="0" smtClean="0"/>
                        <a:t>&gt;</a:t>
                      </a:r>
                      <a:br>
                        <a:rPr lang="en-US" sz="1600" dirty="0" smtClean="0"/>
                      </a:br>
                      <a:r>
                        <a:rPr lang="en-US" sz="1600" dirty="0" smtClean="0"/>
                        <a:t>&lt;</a:t>
                      </a:r>
                      <a:r>
                        <a:rPr lang="en-US" sz="1600" b="1" dirty="0" smtClean="0">
                          <a:solidFill>
                            <a:srgbClr val="000080"/>
                          </a:solidFill>
                          <a:effectLst/>
                        </a:rPr>
                        <a:t>string </a:t>
                      </a:r>
                      <a:r>
                        <a:rPr lang="en-US" sz="1600" b="1" dirty="0" smtClean="0">
                          <a:solidFill>
                            <a:srgbClr val="0000FF"/>
                          </a:solidFill>
                          <a:effectLst/>
                        </a:rPr>
                        <a:t>name=</a:t>
                      </a:r>
                      <a:r>
                        <a:rPr lang="en-US" sz="1600" b="1" dirty="0" smtClean="0">
                          <a:solidFill>
                            <a:srgbClr val="008000"/>
                          </a:solidFill>
                          <a:effectLst/>
                        </a:rPr>
                        <a:t>"</a:t>
                      </a:r>
                      <a:r>
                        <a:rPr lang="en-US" sz="1600" b="1" dirty="0" err="1" smtClean="0">
                          <a:solidFill>
                            <a:srgbClr val="008000"/>
                          </a:solidFill>
                          <a:effectLst/>
                        </a:rPr>
                        <a:t>pref_level_summ</a:t>
                      </a:r>
                      <a:r>
                        <a:rPr lang="en-US" sz="1600" b="1" dirty="0" smtClean="0">
                          <a:solidFill>
                            <a:srgbClr val="008000"/>
                          </a:solidFill>
                          <a:effectLst/>
                        </a:rPr>
                        <a:t>"</a:t>
                      </a:r>
                      <a:r>
                        <a:rPr lang="en-US" sz="1600" dirty="0" smtClean="0"/>
                        <a:t>&gt;select a level&lt;/</a:t>
                      </a:r>
                      <a:r>
                        <a:rPr lang="en-US" sz="1600" b="1" dirty="0" smtClean="0">
                          <a:solidFill>
                            <a:srgbClr val="000080"/>
                          </a:solidFill>
                          <a:effectLst/>
                        </a:rPr>
                        <a:t>string</a:t>
                      </a:r>
                      <a:r>
                        <a:rPr lang="en-US" sz="1600" dirty="0" smtClean="0"/>
                        <a:t>&gt;</a:t>
                      </a:r>
                      <a:endParaRPr lang="en-US" sz="1600" dirty="0">
                        <a:effectLst/>
                      </a:endParaRPr>
                    </a:p>
                  </a:txBody>
                  <a:tcPr marL="38883" marR="38883" marT="38883" marB="3888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0337">
                <a:tc>
                  <a:txBody>
                    <a:bodyPr/>
                    <a:lstStyle/>
                    <a:p>
                      <a:pPr algn="just" fontAlgn="t"/>
                      <a:r>
                        <a:rPr lang="en-US" sz="2400" b="1" dirty="0">
                          <a:effectLst/>
                        </a:rPr>
                        <a:t>3</a:t>
                      </a:r>
                    </a:p>
                  </a:txBody>
                  <a:tcPr marL="38883" marR="38883" marT="38883" marB="3888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2400" dirty="0" smtClean="0">
                          <a:effectLst/>
                        </a:rPr>
                        <a:t>Create</a:t>
                      </a:r>
                      <a:r>
                        <a:rPr lang="en-US" sz="2400" baseline="0" dirty="0" smtClean="0">
                          <a:effectLst/>
                        </a:rPr>
                        <a:t>/Update arrays.xml under res/values with following code</a:t>
                      </a:r>
                    </a:p>
                    <a:p>
                      <a:pPr algn="l" fontAlgn="t"/>
                      <a:r>
                        <a:rPr lang="en-US" sz="1800" dirty="0" smtClean="0"/>
                        <a:t>&lt;</a:t>
                      </a:r>
                      <a:r>
                        <a:rPr lang="en-US" sz="1800" b="1" dirty="0" smtClean="0">
                          <a:solidFill>
                            <a:srgbClr val="000080"/>
                          </a:solidFill>
                          <a:effectLst/>
                        </a:rPr>
                        <a:t>string-array </a:t>
                      </a:r>
                      <a:r>
                        <a:rPr lang="en-US" sz="1800" b="1" dirty="0" smtClean="0">
                          <a:solidFill>
                            <a:srgbClr val="0000FF"/>
                          </a:solidFill>
                          <a:effectLst/>
                        </a:rPr>
                        <a:t>name=</a:t>
                      </a:r>
                      <a:r>
                        <a:rPr lang="en-US" sz="1800" b="1" dirty="0" smtClean="0">
                          <a:solidFill>
                            <a:srgbClr val="008000"/>
                          </a:solidFill>
                          <a:effectLst/>
                        </a:rPr>
                        <a:t>"</a:t>
                      </a:r>
                      <a:r>
                        <a:rPr lang="en-US" sz="1800" b="1" dirty="0" err="1" smtClean="0">
                          <a:solidFill>
                            <a:srgbClr val="008000"/>
                          </a:solidFill>
                          <a:effectLst/>
                        </a:rPr>
                        <a:t>pref_level_entries</a:t>
                      </a:r>
                      <a:r>
                        <a:rPr lang="en-US" sz="1800" b="1" dirty="0" smtClean="0">
                          <a:solidFill>
                            <a:srgbClr val="008000"/>
                          </a:solidFill>
                          <a:effectLst/>
                        </a:rPr>
                        <a:t>"</a:t>
                      </a:r>
                      <a:r>
                        <a:rPr lang="en-US" sz="1800" dirty="0" smtClean="0"/>
                        <a:t>&gt;</a:t>
                      </a:r>
                      <a:br>
                        <a:rPr lang="en-US" sz="1800" dirty="0" smtClean="0"/>
                      </a:br>
                      <a:r>
                        <a:rPr lang="en-US" sz="1800" dirty="0" smtClean="0"/>
                        <a:t>    &lt;</a:t>
                      </a:r>
                      <a:r>
                        <a:rPr lang="en-US" sz="1800" b="1" dirty="0" smtClean="0">
                          <a:solidFill>
                            <a:srgbClr val="000080"/>
                          </a:solidFill>
                          <a:effectLst/>
                        </a:rPr>
                        <a:t>item</a:t>
                      </a:r>
                      <a:r>
                        <a:rPr lang="en-US" sz="1800" dirty="0" smtClean="0"/>
                        <a:t>&gt;easy&lt;/</a:t>
                      </a:r>
                      <a:r>
                        <a:rPr lang="en-US" sz="1800" b="1" dirty="0" smtClean="0">
                          <a:solidFill>
                            <a:srgbClr val="000080"/>
                          </a:solidFill>
                          <a:effectLst/>
                        </a:rPr>
                        <a:t>item</a:t>
                      </a:r>
                      <a:r>
                        <a:rPr lang="en-US" sz="1800" dirty="0" smtClean="0"/>
                        <a:t>&gt;</a:t>
                      </a:r>
                      <a:br>
                        <a:rPr lang="en-US" sz="1800" dirty="0" smtClean="0"/>
                      </a:br>
                      <a:r>
                        <a:rPr lang="en-US" sz="1800" dirty="0" smtClean="0"/>
                        <a:t>    &lt;</a:t>
                      </a:r>
                      <a:r>
                        <a:rPr lang="en-US" sz="1800" b="1" dirty="0" smtClean="0">
                          <a:solidFill>
                            <a:srgbClr val="000080"/>
                          </a:solidFill>
                          <a:effectLst/>
                        </a:rPr>
                        <a:t>item</a:t>
                      </a:r>
                      <a:r>
                        <a:rPr lang="en-US" sz="1800" dirty="0" smtClean="0"/>
                        <a:t>&gt;normal&lt;/</a:t>
                      </a:r>
                      <a:r>
                        <a:rPr lang="en-US" sz="1800" b="1" dirty="0" smtClean="0">
                          <a:solidFill>
                            <a:srgbClr val="000080"/>
                          </a:solidFill>
                          <a:effectLst/>
                        </a:rPr>
                        <a:t>item</a:t>
                      </a:r>
                      <a:r>
                        <a:rPr lang="en-US" sz="1800" dirty="0" smtClean="0"/>
                        <a:t>&gt;</a:t>
                      </a:r>
                      <a:br>
                        <a:rPr lang="en-US" sz="1800" dirty="0" smtClean="0"/>
                      </a:br>
                      <a:r>
                        <a:rPr lang="en-US" sz="1800" dirty="0" smtClean="0"/>
                        <a:t>    &lt;</a:t>
                      </a:r>
                      <a:r>
                        <a:rPr lang="en-US" sz="1800" b="1" dirty="0" smtClean="0">
                          <a:solidFill>
                            <a:srgbClr val="000080"/>
                          </a:solidFill>
                          <a:effectLst/>
                        </a:rPr>
                        <a:t>item</a:t>
                      </a:r>
                      <a:r>
                        <a:rPr lang="en-US" sz="1800" dirty="0" smtClean="0"/>
                        <a:t>&gt;difficult&lt;/</a:t>
                      </a:r>
                      <a:r>
                        <a:rPr lang="en-US" sz="1800" b="1" dirty="0" smtClean="0">
                          <a:solidFill>
                            <a:srgbClr val="000080"/>
                          </a:solidFill>
                          <a:effectLst/>
                        </a:rPr>
                        <a:t>item</a:t>
                      </a:r>
                      <a:r>
                        <a:rPr lang="en-US" sz="1800" dirty="0" smtClean="0"/>
                        <a:t>&gt;</a:t>
                      </a:r>
                      <a:br>
                        <a:rPr lang="en-US" sz="1800" dirty="0" smtClean="0"/>
                      </a:br>
                      <a:r>
                        <a:rPr lang="en-US" sz="1800" dirty="0" smtClean="0"/>
                        <a:t>&lt;/</a:t>
                      </a:r>
                      <a:r>
                        <a:rPr lang="en-US" sz="1800" b="1" dirty="0" smtClean="0">
                          <a:solidFill>
                            <a:srgbClr val="000080"/>
                          </a:solidFill>
                          <a:effectLst/>
                        </a:rPr>
                        <a:t>string-array</a:t>
                      </a:r>
                      <a:r>
                        <a:rPr lang="en-US" sz="1800" dirty="0" smtClean="0"/>
                        <a:t>&gt;</a:t>
                      </a:r>
                      <a:br>
                        <a:rPr lang="en-US" sz="1800" dirty="0" smtClean="0"/>
                      </a:br>
                      <a:r>
                        <a:rPr lang="en-US" sz="1800" dirty="0" smtClean="0"/>
                        <a:t>&lt;</a:t>
                      </a:r>
                      <a:r>
                        <a:rPr lang="en-US" sz="1800" b="1" dirty="0" smtClean="0">
                          <a:solidFill>
                            <a:srgbClr val="000080"/>
                          </a:solidFill>
                          <a:effectLst/>
                        </a:rPr>
                        <a:t>string-array </a:t>
                      </a:r>
                      <a:r>
                        <a:rPr lang="en-US" sz="1800" b="1" dirty="0" smtClean="0">
                          <a:solidFill>
                            <a:srgbClr val="0000FF"/>
                          </a:solidFill>
                          <a:effectLst/>
                        </a:rPr>
                        <a:t>name=</a:t>
                      </a:r>
                      <a:r>
                        <a:rPr lang="en-US" sz="1800" b="1" dirty="0" smtClean="0">
                          <a:solidFill>
                            <a:srgbClr val="008000"/>
                          </a:solidFill>
                          <a:effectLst/>
                        </a:rPr>
                        <a:t>"</a:t>
                      </a:r>
                      <a:r>
                        <a:rPr lang="en-US" sz="1800" b="1" dirty="0" err="1" smtClean="0">
                          <a:solidFill>
                            <a:srgbClr val="008000"/>
                          </a:solidFill>
                          <a:effectLst/>
                        </a:rPr>
                        <a:t>pref_level_values</a:t>
                      </a:r>
                      <a:r>
                        <a:rPr lang="en-US" sz="1800" b="1" dirty="0" smtClean="0">
                          <a:solidFill>
                            <a:srgbClr val="008000"/>
                          </a:solidFill>
                          <a:effectLst/>
                        </a:rPr>
                        <a:t>"</a:t>
                      </a:r>
                      <a:r>
                        <a:rPr lang="en-US" sz="1800" dirty="0" smtClean="0"/>
                        <a:t>&gt;</a:t>
                      </a:r>
                      <a:br>
                        <a:rPr lang="en-US" sz="1800" dirty="0" smtClean="0"/>
                      </a:br>
                      <a:r>
                        <a:rPr lang="en-US" sz="1800" dirty="0" smtClean="0"/>
                        <a:t>    &lt;</a:t>
                      </a:r>
                      <a:r>
                        <a:rPr lang="en-US" sz="1800" b="1" dirty="0" smtClean="0">
                          <a:solidFill>
                            <a:srgbClr val="000080"/>
                          </a:solidFill>
                          <a:effectLst/>
                        </a:rPr>
                        <a:t>item</a:t>
                      </a:r>
                      <a:r>
                        <a:rPr lang="en-US" sz="1800" dirty="0" smtClean="0"/>
                        <a:t>&gt;</a:t>
                      </a:r>
                      <a:r>
                        <a:rPr lang="en-US" sz="1800" dirty="0" err="1" smtClean="0"/>
                        <a:t>easy_v</a:t>
                      </a:r>
                      <a:r>
                        <a:rPr lang="en-US" sz="1800" dirty="0" smtClean="0"/>
                        <a:t>&lt;/</a:t>
                      </a:r>
                      <a:r>
                        <a:rPr lang="en-US" sz="1800" b="1" dirty="0" smtClean="0">
                          <a:solidFill>
                            <a:srgbClr val="000080"/>
                          </a:solidFill>
                          <a:effectLst/>
                        </a:rPr>
                        <a:t>item</a:t>
                      </a:r>
                      <a:r>
                        <a:rPr lang="en-US" sz="1800" dirty="0" smtClean="0"/>
                        <a:t>&gt;</a:t>
                      </a:r>
                      <a:br>
                        <a:rPr lang="en-US" sz="1800" dirty="0" smtClean="0"/>
                      </a:br>
                      <a:r>
                        <a:rPr lang="en-US" sz="1800" dirty="0" smtClean="0"/>
                        <a:t>    &lt;</a:t>
                      </a:r>
                      <a:r>
                        <a:rPr lang="en-US" sz="1800" b="1" dirty="0" smtClean="0">
                          <a:solidFill>
                            <a:srgbClr val="000080"/>
                          </a:solidFill>
                          <a:effectLst/>
                        </a:rPr>
                        <a:t>item</a:t>
                      </a:r>
                      <a:r>
                        <a:rPr lang="en-US" sz="1800" dirty="0" smtClean="0"/>
                        <a:t>&gt;</a:t>
                      </a:r>
                      <a:r>
                        <a:rPr lang="en-US" sz="1800" dirty="0" err="1" smtClean="0"/>
                        <a:t>normal_v</a:t>
                      </a:r>
                      <a:r>
                        <a:rPr lang="en-US" sz="1800" dirty="0" smtClean="0"/>
                        <a:t>&lt;/</a:t>
                      </a:r>
                      <a:r>
                        <a:rPr lang="en-US" sz="1800" b="1" dirty="0" smtClean="0">
                          <a:solidFill>
                            <a:srgbClr val="000080"/>
                          </a:solidFill>
                          <a:effectLst/>
                        </a:rPr>
                        <a:t>item</a:t>
                      </a:r>
                      <a:r>
                        <a:rPr lang="en-US" sz="1800" dirty="0" smtClean="0"/>
                        <a:t>&gt;</a:t>
                      </a:r>
                      <a:br>
                        <a:rPr lang="en-US" sz="1800" dirty="0" smtClean="0"/>
                      </a:br>
                      <a:r>
                        <a:rPr lang="en-US" sz="1800" dirty="0" smtClean="0"/>
                        <a:t>    &lt;</a:t>
                      </a:r>
                      <a:r>
                        <a:rPr lang="en-US" sz="1800" b="1" dirty="0" smtClean="0">
                          <a:solidFill>
                            <a:srgbClr val="000080"/>
                          </a:solidFill>
                          <a:effectLst/>
                        </a:rPr>
                        <a:t>item</a:t>
                      </a:r>
                      <a:r>
                        <a:rPr lang="en-US" sz="1800" dirty="0" smtClean="0"/>
                        <a:t>&gt;</a:t>
                      </a:r>
                      <a:r>
                        <a:rPr lang="en-US" sz="1800" dirty="0" err="1" smtClean="0"/>
                        <a:t>difficult_v</a:t>
                      </a:r>
                      <a:r>
                        <a:rPr lang="en-US" sz="1800" dirty="0" smtClean="0"/>
                        <a:t>&lt;/</a:t>
                      </a:r>
                      <a:r>
                        <a:rPr lang="en-US" sz="1800" b="1" dirty="0" smtClean="0">
                          <a:solidFill>
                            <a:srgbClr val="000080"/>
                          </a:solidFill>
                          <a:effectLst/>
                        </a:rPr>
                        <a:t>item</a:t>
                      </a:r>
                      <a:r>
                        <a:rPr lang="en-US" sz="1800" dirty="0" smtClean="0"/>
                        <a:t>&gt;</a:t>
                      </a:r>
                      <a:br>
                        <a:rPr lang="en-US" sz="1800" dirty="0" smtClean="0"/>
                      </a:br>
                      <a:r>
                        <a:rPr lang="en-US" sz="1800" dirty="0" smtClean="0"/>
                        <a:t>&lt;/</a:t>
                      </a:r>
                      <a:r>
                        <a:rPr lang="en-US" sz="1800" b="1" dirty="0" smtClean="0">
                          <a:solidFill>
                            <a:srgbClr val="000080"/>
                          </a:solidFill>
                          <a:effectLst/>
                        </a:rPr>
                        <a:t>string-array</a:t>
                      </a:r>
                      <a:r>
                        <a:rPr lang="en-US" sz="1800" dirty="0" smtClean="0"/>
                        <a:t>&gt;</a:t>
                      </a:r>
                      <a:endParaRPr lang="en-US" sz="1800" dirty="0">
                        <a:effectLst/>
                      </a:endParaRPr>
                    </a:p>
                  </a:txBody>
                  <a:tcPr marL="38883" marR="38883" marT="38883" marB="3888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61647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228600"/>
            <a:ext cx="8229600" cy="1143000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Settings : Demo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8226612"/>
              </p:ext>
            </p:extLst>
          </p:nvPr>
        </p:nvGraphicFramePr>
        <p:xfrm>
          <a:off x="304800" y="609600"/>
          <a:ext cx="8382000" cy="6054978"/>
        </p:xfrm>
        <a:graphic>
          <a:graphicData uri="http://schemas.openxmlformats.org/drawingml/2006/table">
            <a:tbl>
              <a:tblPr/>
              <a:tblGrid>
                <a:gridCol w="732408"/>
                <a:gridCol w="7649592"/>
              </a:tblGrid>
              <a:tr h="318335">
                <a:tc>
                  <a:txBody>
                    <a:bodyPr/>
                    <a:lstStyle/>
                    <a:p>
                      <a:pPr algn="just" fontAlgn="t"/>
                      <a:r>
                        <a:rPr lang="en-US" sz="2400" b="1" dirty="0">
                          <a:effectLst/>
                        </a:rPr>
                        <a:t>Step</a:t>
                      </a:r>
                    </a:p>
                  </a:txBody>
                  <a:tcPr marL="38883" marR="38883" marT="38883" marB="3888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2400" b="1" dirty="0">
                          <a:effectLst/>
                        </a:rPr>
                        <a:t>Description</a:t>
                      </a:r>
                    </a:p>
                  </a:txBody>
                  <a:tcPr marL="38883" marR="38883" marT="38883" marB="3888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</a:tr>
              <a:tr h="531831">
                <a:tc>
                  <a:txBody>
                    <a:bodyPr/>
                    <a:lstStyle/>
                    <a:p>
                      <a:pPr algn="just" fontAlgn="t"/>
                      <a:r>
                        <a:rPr lang="en-US" sz="2400" b="1" dirty="0">
                          <a:effectLst/>
                        </a:rPr>
                        <a:t>4</a:t>
                      </a:r>
                    </a:p>
                  </a:txBody>
                  <a:tcPr marL="38883" marR="38883" marT="38883" marB="3888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just" defTabSz="914400" rtl="0" eaLnBrk="1" fontAlgn="t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 Activity </a:t>
                      </a:r>
                      <a:r>
                        <a:rPr lang="en-US" sz="2400" b="1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SettingsActivity.java</a:t>
                      </a:r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that extends  </a:t>
                      </a:r>
                      <a:r>
                        <a:rPr lang="en-US" sz="2400" b="1" i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PreferenceActivity</a:t>
                      </a:r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Then inflate it with xml  using </a:t>
                      </a:r>
                      <a:r>
                        <a:rPr lang="en-US" sz="2400" b="1" i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addPreferencesFromResource</a:t>
                      </a:r>
                      <a:r>
                        <a:rPr lang="en-US" sz="2400" b="1" i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method.</a:t>
                      </a:r>
                    </a:p>
                    <a:p>
                      <a:pPr marL="0" algn="l" defTabSz="914400" rtl="0" eaLnBrk="1" fontAlgn="t" latinLnBrk="0" hangingPunct="1"/>
                      <a:r>
                        <a:rPr lang="en-US" sz="1600" b="1" dirty="0" smtClean="0">
                          <a:solidFill>
                            <a:srgbClr val="000080"/>
                          </a:solidFill>
                          <a:effectLst/>
                        </a:rPr>
                        <a:t>public class </a:t>
                      </a:r>
                      <a:r>
                        <a:rPr lang="en-US" sz="1600" dirty="0" err="1" smtClean="0"/>
                        <a:t>SettingsActivity</a:t>
                      </a:r>
                      <a:r>
                        <a:rPr lang="en-US" sz="1600" dirty="0" smtClean="0"/>
                        <a:t> </a:t>
                      </a:r>
                      <a:r>
                        <a:rPr lang="en-US" sz="1600" b="1" dirty="0" smtClean="0">
                          <a:solidFill>
                            <a:srgbClr val="000080"/>
                          </a:solidFill>
                          <a:effectLst/>
                        </a:rPr>
                        <a:t>extends </a:t>
                      </a:r>
                      <a:r>
                        <a:rPr lang="en-US" sz="1600" dirty="0" err="1" smtClean="0"/>
                        <a:t>PreferenceActivity</a:t>
                      </a:r>
                      <a:r>
                        <a:rPr lang="en-US" sz="1600" dirty="0" smtClean="0"/>
                        <a:t> {</a:t>
                      </a:r>
                      <a:br>
                        <a:rPr lang="en-US" sz="1600" dirty="0" smtClean="0"/>
                      </a:br>
                      <a:r>
                        <a:rPr lang="en-US" sz="1600" dirty="0" smtClean="0"/>
                        <a:t/>
                      </a:r>
                      <a:br>
                        <a:rPr lang="en-US" sz="1600" dirty="0" smtClean="0"/>
                      </a:br>
                      <a:r>
                        <a:rPr lang="en-US" sz="1600" dirty="0" smtClean="0"/>
                        <a:t>    </a:t>
                      </a:r>
                      <a:r>
                        <a:rPr lang="en-US" sz="1600" dirty="0" smtClean="0">
                          <a:solidFill>
                            <a:srgbClr val="808000"/>
                          </a:solidFill>
                          <a:effectLst/>
                        </a:rPr>
                        <a:t>@Override</a:t>
                      </a:r>
                      <a:br>
                        <a:rPr lang="en-US" sz="1600" dirty="0" smtClean="0">
                          <a:solidFill>
                            <a:srgbClr val="808000"/>
                          </a:solidFill>
                          <a:effectLst/>
                        </a:rPr>
                      </a:br>
                      <a:r>
                        <a:rPr lang="en-US" sz="1600" dirty="0" smtClean="0">
                          <a:solidFill>
                            <a:srgbClr val="808000"/>
                          </a:solidFill>
                          <a:effectLst/>
                        </a:rPr>
                        <a:t>    </a:t>
                      </a:r>
                      <a:r>
                        <a:rPr lang="en-US" sz="1600" b="1" dirty="0" smtClean="0">
                          <a:solidFill>
                            <a:srgbClr val="000080"/>
                          </a:solidFill>
                          <a:effectLst/>
                        </a:rPr>
                        <a:t>protected void </a:t>
                      </a:r>
                      <a:r>
                        <a:rPr lang="en-US" sz="1600" dirty="0" err="1" smtClean="0"/>
                        <a:t>onCreate</a:t>
                      </a:r>
                      <a:r>
                        <a:rPr lang="en-US" sz="1600" dirty="0" smtClean="0"/>
                        <a:t>(Bundle </a:t>
                      </a:r>
                      <a:r>
                        <a:rPr lang="en-US" sz="1600" dirty="0" err="1" smtClean="0"/>
                        <a:t>savedInstanceState</a:t>
                      </a:r>
                      <a:r>
                        <a:rPr lang="en-US" sz="1600" dirty="0" smtClean="0"/>
                        <a:t>) {</a:t>
                      </a:r>
                      <a:br>
                        <a:rPr lang="en-US" sz="1600" dirty="0" smtClean="0"/>
                      </a:br>
                      <a:r>
                        <a:rPr lang="en-US" sz="1600" dirty="0" smtClean="0"/>
                        <a:t/>
                      </a:r>
                      <a:br>
                        <a:rPr lang="en-US" sz="1600" dirty="0" smtClean="0"/>
                      </a:br>
                      <a:r>
                        <a:rPr lang="en-US" sz="1600" dirty="0" smtClean="0"/>
                        <a:t>        </a:t>
                      </a:r>
                      <a:r>
                        <a:rPr lang="en-US" sz="1600" b="1" dirty="0" err="1" smtClean="0">
                          <a:solidFill>
                            <a:srgbClr val="000080"/>
                          </a:solidFill>
                          <a:effectLst/>
                        </a:rPr>
                        <a:t>super</a:t>
                      </a:r>
                      <a:r>
                        <a:rPr lang="en-US" sz="1600" dirty="0" err="1" smtClean="0"/>
                        <a:t>.onCreate</a:t>
                      </a:r>
                      <a:r>
                        <a:rPr lang="en-US" sz="1600" dirty="0" smtClean="0"/>
                        <a:t>(</a:t>
                      </a:r>
                      <a:r>
                        <a:rPr lang="en-US" sz="1600" dirty="0" err="1" smtClean="0"/>
                        <a:t>savedInstanceState</a:t>
                      </a:r>
                      <a:r>
                        <a:rPr lang="en-US" sz="1600" dirty="0" smtClean="0"/>
                        <a:t>);</a:t>
                      </a:r>
                      <a:br>
                        <a:rPr lang="en-US" sz="1600" dirty="0" smtClean="0"/>
                      </a:br>
                      <a:r>
                        <a:rPr lang="en-US" sz="1600" dirty="0" smtClean="0"/>
                        <a:t>        </a:t>
                      </a:r>
                      <a:r>
                        <a:rPr lang="en-US" sz="1600" dirty="0" err="1" smtClean="0"/>
                        <a:t>addPreferencesFromResource</a:t>
                      </a:r>
                      <a:r>
                        <a:rPr lang="en-US" sz="1600" dirty="0" smtClean="0"/>
                        <a:t>(</a:t>
                      </a:r>
                      <a:r>
                        <a:rPr lang="en-US" sz="1600" dirty="0" err="1" smtClean="0"/>
                        <a:t>R.xml.</a:t>
                      </a:r>
                      <a:r>
                        <a:rPr lang="en-US" sz="1600" b="1" i="1" dirty="0" err="1" smtClean="0">
                          <a:solidFill>
                            <a:srgbClr val="660E7A"/>
                          </a:solidFill>
                          <a:effectLst/>
                        </a:rPr>
                        <a:t>settings_xml</a:t>
                      </a:r>
                      <a:r>
                        <a:rPr lang="en-US" sz="1600" dirty="0" smtClean="0"/>
                        <a:t>);</a:t>
                      </a:r>
                      <a:br>
                        <a:rPr lang="en-US" sz="1600" dirty="0" smtClean="0"/>
                      </a:br>
                      <a:r>
                        <a:rPr lang="en-US" sz="1600" dirty="0" smtClean="0"/>
                        <a:t/>
                      </a:r>
                      <a:br>
                        <a:rPr lang="en-US" sz="1600" dirty="0" smtClean="0"/>
                      </a:br>
                      <a:r>
                        <a:rPr lang="en-US" sz="1600" dirty="0" smtClean="0"/>
                        <a:t>    }</a:t>
                      </a:r>
                      <a:br>
                        <a:rPr lang="en-US" sz="1600" dirty="0" smtClean="0"/>
                      </a:br>
                      <a:r>
                        <a:rPr lang="en-US" sz="1600" dirty="0" smtClean="0"/>
                        <a:t>}</a:t>
                      </a:r>
                      <a:endParaRPr lang="en-US" sz="1600" dirty="0">
                        <a:effectLst/>
                      </a:endParaRPr>
                    </a:p>
                  </a:txBody>
                  <a:tcPr marL="38883" marR="38883" marT="38883" marB="3888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50337">
                <a:tc>
                  <a:txBody>
                    <a:bodyPr/>
                    <a:lstStyle/>
                    <a:p>
                      <a:pPr algn="just" fontAlgn="t"/>
                      <a:r>
                        <a:rPr lang="en-US" sz="2400" b="1" dirty="0" smtClean="0">
                          <a:effectLst/>
                        </a:rPr>
                        <a:t>5</a:t>
                      </a:r>
                      <a:endParaRPr lang="en-US" sz="2400" b="1" dirty="0">
                        <a:effectLst/>
                      </a:endParaRPr>
                    </a:p>
                  </a:txBody>
                  <a:tcPr marL="38883" marR="38883" marT="38883" marB="3888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1800" dirty="0" smtClean="0">
                          <a:effectLst/>
                        </a:rPr>
                        <a:t>Now you can read the setting from any activity using shared preference</a:t>
                      </a:r>
                    </a:p>
                    <a:p>
                      <a:pPr algn="just" fontAlgn="t"/>
                      <a:endParaRPr lang="en-US" sz="1800" dirty="0" smtClean="0">
                        <a:effectLst/>
                      </a:endParaRPr>
                    </a:p>
                    <a:p>
                      <a:pPr algn="l" fontAlgn="t"/>
                      <a:r>
                        <a:rPr lang="en-US" dirty="0" err="1" smtClean="0"/>
                        <a:t>SharedPreferences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sharedPref</a:t>
                      </a:r>
                      <a:r>
                        <a:rPr lang="en-US" dirty="0" smtClean="0"/>
                        <a:t> = </a:t>
                      </a:r>
                      <a:r>
                        <a:rPr lang="en-US" dirty="0" err="1" smtClean="0"/>
                        <a:t>PreferenceManager.</a:t>
                      </a:r>
                      <a:r>
                        <a:rPr lang="en-US" i="1" dirty="0" err="1" smtClean="0">
                          <a:effectLst/>
                        </a:rPr>
                        <a:t>getDefaultSharedPreferences</a:t>
                      </a:r>
                      <a:r>
                        <a:rPr lang="en-US" dirty="0" smtClean="0"/>
                        <a:t>(</a:t>
                      </a:r>
                      <a:r>
                        <a:rPr lang="en-US" b="1" dirty="0" smtClean="0">
                          <a:solidFill>
                            <a:srgbClr val="000080"/>
                          </a:solidFill>
                          <a:effectLst/>
                        </a:rPr>
                        <a:t>this</a:t>
                      </a:r>
                      <a:r>
                        <a:rPr lang="en-US" dirty="0" smtClean="0"/>
                        <a:t>);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/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Boolean </a:t>
                      </a:r>
                      <a:r>
                        <a:rPr lang="en-US" dirty="0" err="1" smtClean="0"/>
                        <a:t>musicPrefStrRef</a:t>
                      </a:r>
                      <a:r>
                        <a:rPr lang="en-US" dirty="0" smtClean="0"/>
                        <a:t> = </a:t>
                      </a:r>
                      <a:r>
                        <a:rPr lang="en-US" dirty="0" err="1" smtClean="0"/>
                        <a:t>sharedPref.getBoolean</a:t>
                      </a:r>
                      <a:r>
                        <a:rPr lang="en-US" dirty="0" smtClean="0"/>
                        <a:t>(</a:t>
                      </a:r>
                      <a:r>
                        <a:rPr lang="en-US" b="1" dirty="0" smtClean="0">
                          <a:solidFill>
                            <a:srgbClr val="008000"/>
                          </a:solidFill>
                          <a:effectLst/>
                        </a:rPr>
                        <a:t>"</a:t>
                      </a:r>
                      <a:r>
                        <a:rPr lang="en-US" b="1" dirty="0" err="1" smtClean="0">
                          <a:solidFill>
                            <a:srgbClr val="008000"/>
                          </a:solidFill>
                          <a:effectLst/>
                        </a:rPr>
                        <a:t>pref_music</a:t>
                      </a:r>
                      <a:r>
                        <a:rPr lang="en-US" b="1" dirty="0" smtClean="0">
                          <a:solidFill>
                            <a:srgbClr val="008000"/>
                          </a:solidFill>
                          <a:effectLst/>
                        </a:rPr>
                        <a:t>"</a:t>
                      </a:r>
                      <a:r>
                        <a:rPr lang="en-US" dirty="0" smtClean="0"/>
                        <a:t>, </a:t>
                      </a:r>
                      <a:r>
                        <a:rPr lang="en-US" b="1" dirty="0" smtClean="0">
                          <a:solidFill>
                            <a:srgbClr val="000080"/>
                          </a:solidFill>
                          <a:effectLst/>
                        </a:rPr>
                        <a:t>true</a:t>
                      </a:r>
                      <a:r>
                        <a:rPr lang="en-US" dirty="0" smtClean="0"/>
                        <a:t>);</a:t>
                      </a:r>
                    </a:p>
                    <a:p>
                      <a:pPr algn="l" fontAlgn="t"/>
                      <a:r>
                        <a:rPr lang="en-US" dirty="0" smtClean="0"/>
                        <a:t>String </a:t>
                      </a:r>
                      <a:r>
                        <a:rPr lang="en-US" dirty="0" err="1" smtClean="0"/>
                        <a:t>levelPrefeStrRef</a:t>
                      </a:r>
                      <a:r>
                        <a:rPr lang="en-US" dirty="0" smtClean="0"/>
                        <a:t>= </a:t>
                      </a:r>
                      <a:r>
                        <a:rPr lang="en-US" dirty="0" err="1" smtClean="0"/>
                        <a:t>sharedPref.getString</a:t>
                      </a:r>
                      <a:r>
                        <a:rPr lang="en-US" dirty="0" smtClean="0"/>
                        <a:t>(</a:t>
                      </a:r>
                      <a:r>
                        <a:rPr lang="en-US" b="1" dirty="0" smtClean="0">
                          <a:solidFill>
                            <a:srgbClr val="008000"/>
                          </a:solidFill>
                          <a:effectLst/>
                        </a:rPr>
                        <a:t>"</a:t>
                      </a:r>
                      <a:r>
                        <a:rPr lang="en-US" b="1" dirty="0" err="1" smtClean="0">
                          <a:solidFill>
                            <a:srgbClr val="008000"/>
                          </a:solidFill>
                          <a:effectLst/>
                        </a:rPr>
                        <a:t>pref_level"</a:t>
                      </a:r>
                      <a:r>
                        <a:rPr lang="en-US" dirty="0" err="1" smtClean="0"/>
                        <a:t>,</a:t>
                      </a:r>
                      <a:r>
                        <a:rPr lang="en-US" b="1" dirty="0" err="1" smtClean="0">
                          <a:solidFill>
                            <a:srgbClr val="008000"/>
                          </a:solidFill>
                          <a:effectLst/>
                        </a:rPr>
                        <a:t>"null</a:t>
                      </a:r>
                      <a:r>
                        <a:rPr lang="en-US" b="1" dirty="0" smtClean="0">
                          <a:solidFill>
                            <a:srgbClr val="008000"/>
                          </a:solidFill>
                          <a:effectLst/>
                        </a:rPr>
                        <a:t>"</a:t>
                      </a:r>
                      <a:r>
                        <a:rPr lang="en-US" dirty="0" smtClean="0"/>
                        <a:t>);</a:t>
                      </a:r>
                      <a:endParaRPr lang="en-US" sz="1800" dirty="0">
                        <a:effectLst/>
                      </a:endParaRPr>
                    </a:p>
                  </a:txBody>
                  <a:tcPr marL="38883" marR="38883" marT="38883" marB="38883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0993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Fragments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 smtClean="0"/>
              <a:t>One pane UI</a:t>
            </a:r>
          </a:p>
          <a:p>
            <a:pPr marL="0" indent="0">
              <a:buNone/>
            </a:pPr>
            <a:r>
              <a:rPr lang="en-US" dirty="0" smtClean="0"/>
              <a:t>Activity 1					Activity 2</a:t>
            </a:r>
            <a:endParaRPr lang="en-IN" dirty="0"/>
          </a:p>
        </p:txBody>
      </p:sp>
      <p:pic>
        <p:nvPicPr>
          <p:cNvPr id="1026" name="Picture 2" descr="J:\2016-17 odd\MoAD\ppt\fig\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819400"/>
            <a:ext cx="2741774" cy="333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J:\2016-17 odd\MoAD\ppt\fig\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42" y="2861596"/>
            <a:ext cx="2851170" cy="325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171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Revisit to R.java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 class is managed automatically by </a:t>
            </a:r>
            <a:r>
              <a:rPr lang="en-US" dirty="0" smtClean="0"/>
              <a:t>the Android</a:t>
            </a:r>
          </a:p>
          <a:p>
            <a:r>
              <a:rPr lang="en-US" dirty="0" smtClean="0"/>
              <a:t>It </a:t>
            </a:r>
            <a:r>
              <a:rPr lang="en-US" dirty="0"/>
              <a:t>notices the change and adds resource IDs in </a:t>
            </a:r>
            <a:r>
              <a:rPr lang="en-US" dirty="0" smtClean="0"/>
              <a:t>R.java</a:t>
            </a:r>
          </a:p>
          <a:p>
            <a:r>
              <a:rPr lang="en-US" dirty="0"/>
              <a:t>The hex numbers are just integers that the Android resource </a:t>
            </a:r>
            <a:r>
              <a:rPr lang="en-US" dirty="0" smtClean="0"/>
              <a:t>manager uses </a:t>
            </a:r>
            <a:r>
              <a:rPr lang="en-US" dirty="0"/>
              <a:t>to load the real data, the strings, and the other </a:t>
            </a:r>
            <a:r>
              <a:rPr lang="en-US" dirty="0" smtClean="0"/>
              <a:t>assets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343400" y="1127268"/>
            <a:ext cx="4419600" cy="535531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693738" indent="0">
              <a:buNone/>
            </a:pPr>
            <a:r>
              <a:rPr lang="en-US" dirty="0">
                <a:solidFill>
                  <a:srgbClr val="661A33"/>
                </a:solidFill>
                <a:latin typeface="LucidaSansTypewriter-Bd"/>
              </a:rPr>
              <a:t>public final class </a:t>
            </a:r>
            <a:r>
              <a:rPr lang="en-US" dirty="0">
                <a:solidFill>
                  <a:srgbClr val="00009A"/>
                </a:solidFill>
                <a:latin typeface="LucidaSansTypewriter"/>
              </a:rPr>
              <a:t>R {</a:t>
            </a:r>
          </a:p>
          <a:p>
            <a:pPr marL="693738" indent="0">
              <a:buNone/>
            </a:pPr>
            <a:r>
              <a:rPr lang="en-US" dirty="0">
                <a:solidFill>
                  <a:srgbClr val="661A33"/>
                </a:solidFill>
                <a:latin typeface="LucidaSansTypewriter-Bd"/>
              </a:rPr>
              <a:t>public static final class </a:t>
            </a:r>
            <a:r>
              <a:rPr lang="en-US" dirty="0" err="1">
                <a:solidFill>
                  <a:srgbClr val="00009A"/>
                </a:solidFill>
                <a:latin typeface="LucidaSansTypewriter"/>
              </a:rPr>
              <a:t>attr</a:t>
            </a:r>
            <a:r>
              <a:rPr lang="en-US" dirty="0">
                <a:solidFill>
                  <a:srgbClr val="00009A"/>
                </a:solidFill>
                <a:latin typeface="LucidaSansTypewriter"/>
              </a:rPr>
              <a:t> {</a:t>
            </a:r>
          </a:p>
          <a:p>
            <a:pPr marL="693738" indent="0">
              <a:buNone/>
            </a:pPr>
            <a:r>
              <a:rPr lang="en-US" dirty="0">
                <a:solidFill>
                  <a:srgbClr val="00009A"/>
                </a:solidFill>
                <a:latin typeface="LucidaSansTypewriter"/>
              </a:rPr>
              <a:t>}</a:t>
            </a:r>
          </a:p>
          <a:p>
            <a:pPr marL="693738" indent="0">
              <a:buNone/>
            </a:pPr>
            <a:r>
              <a:rPr lang="en-US" dirty="0">
                <a:solidFill>
                  <a:srgbClr val="661A33"/>
                </a:solidFill>
                <a:latin typeface="LucidaSansTypewriter-Bd"/>
              </a:rPr>
              <a:t>public static final class </a:t>
            </a:r>
            <a:r>
              <a:rPr lang="en-US" dirty="0" err="1">
                <a:solidFill>
                  <a:srgbClr val="00009A"/>
                </a:solidFill>
                <a:latin typeface="LucidaSansTypewriter"/>
              </a:rPr>
              <a:t>drawable</a:t>
            </a:r>
            <a:r>
              <a:rPr lang="en-US" dirty="0">
                <a:solidFill>
                  <a:srgbClr val="00009A"/>
                </a:solidFill>
                <a:latin typeface="LucidaSansTypewriter"/>
              </a:rPr>
              <a:t> {</a:t>
            </a:r>
          </a:p>
          <a:p>
            <a:pPr marL="693738" indent="0">
              <a:buNone/>
            </a:pPr>
            <a:r>
              <a:rPr lang="en-US" dirty="0">
                <a:solidFill>
                  <a:srgbClr val="661A33"/>
                </a:solidFill>
                <a:latin typeface="LucidaSansTypewriter-Bd"/>
              </a:rPr>
              <a:t>public static final </a:t>
            </a:r>
            <a:r>
              <a:rPr lang="en-US" dirty="0" err="1">
                <a:solidFill>
                  <a:srgbClr val="661A33"/>
                </a:solidFill>
                <a:latin typeface="LucidaSansTypewriter-Bd"/>
              </a:rPr>
              <a:t>int</a:t>
            </a:r>
            <a:r>
              <a:rPr lang="en-US" dirty="0">
                <a:solidFill>
                  <a:srgbClr val="661A33"/>
                </a:solidFill>
                <a:latin typeface="LucidaSansTypewriter-Bd"/>
              </a:rPr>
              <a:t> </a:t>
            </a:r>
            <a:r>
              <a:rPr lang="en-US" dirty="0">
                <a:solidFill>
                  <a:srgbClr val="00009A"/>
                </a:solidFill>
                <a:latin typeface="LucidaSansTypewriter"/>
              </a:rPr>
              <a:t>icon=0x7f020000;</a:t>
            </a:r>
          </a:p>
          <a:p>
            <a:pPr marL="693738" indent="0">
              <a:buNone/>
            </a:pPr>
            <a:r>
              <a:rPr lang="en-US" dirty="0">
                <a:solidFill>
                  <a:srgbClr val="00009A"/>
                </a:solidFill>
                <a:latin typeface="LucidaSansTypewriter"/>
              </a:rPr>
              <a:t>}</a:t>
            </a:r>
          </a:p>
          <a:p>
            <a:pPr marL="693738" indent="0">
              <a:buNone/>
            </a:pPr>
            <a:r>
              <a:rPr lang="en-US" dirty="0">
                <a:solidFill>
                  <a:srgbClr val="661A33"/>
                </a:solidFill>
                <a:latin typeface="LucidaSansTypewriter-Bd"/>
              </a:rPr>
              <a:t>public static final class </a:t>
            </a:r>
            <a:r>
              <a:rPr lang="en-US" dirty="0">
                <a:solidFill>
                  <a:srgbClr val="00009A"/>
                </a:solidFill>
                <a:latin typeface="LucidaSansTypewriter"/>
              </a:rPr>
              <a:t>layout {</a:t>
            </a:r>
          </a:p>
          <a:p>
            <a:pPr marL="693738" indent="0">
              <a:buNone/>
            </a:pPr>
            <a:r>
              <a:rPr lang="en-US" dirty="0">
                <a:solidFill>
                  <a:srgbClr val="661A33"/>
                </a:solidFill>
                <a:latin typeface="LucidaSansTypewriter-Bd"/>
              </a:rPr>
              <a:t>public static final </a:t>
            </a:r>
            <a:r>
              <a:rPr lang="en-US" dirty="0" err="1">
                <a:solidFill>
                  <a:srgbClr val="661A33"/>
                </a:solidFill>
                <a:latin typeface="LucidaSansTypewriter-Bd"/>
              </a:rPr>
              <a:t>int</a:t>
            </a:r>
            <a:r>
              <a:rPr lang="en-US" dirty="0">
                <a:solidFill>
                  <a:srgbClr val="661A33"/>
                </a:solidFill>
                <a:latin typeface="LucidaSansTypewriter-Bd"/>
              </a:rPr>
              <a:t> </a:t>
            </a:r>
            <a:r>
              <a:rPr lang="en-US" dirty="0">
                <a:solidFill>
                  <a:srgbClr val="00009A"/>
                </a:solidFill>
                <a:latin typeface="LucidaSansTypewriter"/>
              </a:rPr>
              <a:t>main=0x7f030000;</a:t>
            </a:r>
          </a:p>
          <a:p>
            <a:pPr marL="693738" indent="0">
              <a:buNone/>
            </a:pPr>
            <a:r>
              <a:rPr lang="en-US" dirty="0">
                <a:solidFill>
                  <a:srgbClr val="00009A"/>
                </a:solidFill>
                <a:latin typeface="LucidaSansTypewriter"/>
              </a:rPr>
              <a:t>}</a:t>
            </a:r>
          </a:p>
          <a:p>
            <a:pPr marL="693738" indent="0">
              <a:buNone/>
            </a:pPr>
            <a:r>
              <a:rPr lang="en-US" dirty="0">
                <a:solidFill>
                  <a:srgbClr val="661A33"/>
                </a:solidFill>
                <a:latin typeface="LucidaSansTypewriter-Bd"/>
              </a:rPr>
              <a:t>public static final class </a:t>
            </a:r>
            <a:r>
              <a:rPr lang="en-US" dirty="0">
                <a:solidFill>
                  <a:srgbClr val="00009A"/>
                </a:solidFill>
                <a:latin typeface="LucidaSansTypewriter"/>
              </a:rPr>
              <a:t>string {</a:t>
            </a:r>
          </a:p>
          <a:p>
            <a:pPr marL="693738" indent="0">
              <a:buNone/>
            </a:pPr>
            <a:r>
              <a:rPr lang="en-US" dirty="0">
                <a:solidFill>
                  <a:srgbClr val="661A33"/>
                </a:solidFill>
                <a:latin typeface="LucidaSansTypewriter-Bd"/>
              </a:rPr>
              <a:t>public static final </a:t>
            </a:r>
            <a:r>
              <a:rPr lang="en-US" dirty="0" err="1">
                <a:solidFill>
                  <a:srgbClr val="661A33"/>
                </a:solidFill>
                <a:latin typeface="LucidaSansTypewriter-Bd"/>
              </a:rPr>
              <a:t>int</a:t>
            </a:r>
            <a:r>
              <a:rPr lang="en-US" dirty="0">
                <a:solidFill>
                  <a:srgbClr val="661A33"/>
                </a:solidFill>
                <a:latin typeface="LucidaSansTypewriter-Bd"/>
              </a:rPr>
              <a:t> </a:t>
            </a:r>
            <a:r>
              <a:rPr lang="en-US" dirty="0" err="1">
                <a:solidFill>
                  <a:srgbClr val="00009A"/>
                </a:solidFill>
                <a:latin typeface="LucidaSansTypewriter"/>
              </a:rPr>
              <a:t>app_name</a:t>
            </a:r>
            <a:r>
              <a:rPr lang="en-US" dirty="0">
                <a:solidFill>
                  <a:srgbClr val="00009A"/>
                </a:solidFill>
                <a:latin typeface="LucidaSansTypewriter"/>
              </a:rPr>
              <a:t>=0x7f040001;</a:t>
            </a:r>
          </a:p>
          <a:p>
            <a:pPr marL="693738" indent="0">
              <a:buNone/>
            </a:pPr>
            <a:r>
              <a:rPr lang="en-US" dirty="0">
                <a:solidFill>
                  <a:srgbClr val="661A33"/>
                </a:solidFill>
                <a:latin typeface="LucidaSansTypewriter-Bd"/>
              </a:rPr>
              <a:t>public static final </a:t>
            </a:r>
            <a:r>
              <a:rPr lang="en-US" dirty="0" err="1">
                <a:solidFill>
                  <a:srgbClr val="661A33"/>
                </a:solidFill>
                <a:latin typeface="LucidaSansTypewriter-Bd"/>
              </a:rPr>
              <a:t>int</a:t>
            </a:r>
            <a:r>
              <a:rPr lang="en-US" dirty="0">
                <a:solidFill>
                  <a:srgbClr val="661A33"/>
                </a:solidFill>
                <a:latin typeface="LucidaSansTypewriter-Bd"/>
              </a:rPr>
              <a:t> </a:t>
            </a:r>
            <a:r>
              <a:rPr lang="en-US" dirty="0">
                <a:solidFill>
                  <a:srgbClr val="00009A"/>
                </a:solidFill>
                <a:latin typeface="LucidaSansTypewriter"/>
              </a:rPr>
              <a:t>hello=0x7f040000;</a:t>
            </a:r>
          </a:p>
          <a:p>
            <a:pPr marL="693738" indent="0">
              <a:buNone/>
            </a:pPr>
            <a:r>
              <a:rPr lang="en-US" dirty="0">
                <a:solidFill>
                  <a:srgbClr val="00009A"/>
                </a:solidFill>
                <a:latin typeface="LucidaSansTypewriter"/>
              </a:rPr>
              <a:t>}</a:t>
            </a:r>
          </a:p>
          <a:p>
            <a:pPr marL="693738" indent="0">
              <a:buNone/>
            </a:pPr>
            <a:r>
              <a:rPr lang="en-US" dirty="0">
                <a:solidFill>
                  <a:srgbClr val="00009A"/>
                </a:solidFill>
                <a:latin typeface="LucidaSansTypewriter"/>
              </a:rPr>
              <a:t>}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0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Fragments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525963"/>
          </a:xfrm>
        </p:spPr>
        <p:txBody>
          <a:bodyPr/>
          <a:lstStyle/>
          <a:p>
            <a:r>
              <a:rPr lang="en-US" dirty="0" smtClean="0"/>
              <a:t>Two pane UI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1666875"/>
            <a:ext cx="8877300" cy="519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21496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Fragments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4525963"/>
          </a:xfrm>
        </p:spPr>
        <p:txBody>
          <a:bodyPr/>
          <a:lstStyle/>
          <a:p>
            <a:r>
              <a:rPr lang="en-US" dirty="0" smtClean="0"/>
              <a:t>Two pane UI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73924"/>
            <a:ext cx="8610600" cy="5065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84988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Fragments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6019800"/>
          </a:xfrm>
        </p:spPr>
        <p:txBody>
          <a:bodyPr>
            <a:no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IN" sz="2400" dirty="0"/>
              <a:t>Fragment is a piece of an application's user interface or </a:t>
            </a:r>
            <a:r>
              <a:rPr lang="en-IN" sz="2400" dirty="0" smtClean="0"/>
              <a:t>behaviour </a:t>
            </a:r>
            <a:r>
              <a:rPr lang="en-IN" sz="2400" dirty="0"/>
              <a:t>that can be placed in an Activity which enable more modular activity design. 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IN" sz="2400" dirty="0"/>
              <a:t>A fragment has its own layout and its own </a:t>
            </a:r>
            <a:r>
              <a:rPr lang="en-IN" sz="2400" dirty="0" smtClean="0"/>
              <a:t>behaviour </a:t>
            </a:r>
            <a:r>
              <a:rPr lang="en-IN" sz="2400" dirty="0"/>
              <a:t>with its own lifecycle </a:t>
            </a:r>
            <a:r>
              <a:rPr lang="en-IN" sz="2400" dirty="0" err="1"/>
              <a:t>callbacks</a:t>
            </a:r>
            <a:r>
              <a:rPr lang="en-IN" sz="2400" dirty="0"/>
              <a:t>. 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IN" sz="2400" dirty="0"/>
              <a:t>You can add or remove </a:t>
            </a:r>
            <a:r>
              <a:rPr lang="en-IN" sz="2400" dirty="0" smtClean="0"/>
              <a:t>combine </a:t>
            </a:r>
            <a:r>
              <a:rPr lang="en-IN" sz="2400" dirty="0"/>
              <a:t>multiple fragments in a single activity 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IN" sz="2400" dirty="0"/>
              <a:t>Fragment life cycle is closely related to the lifecycle of its host activity 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IN" sz="2400" dirty="0"/>
              <a:t>A fragment can implement a </a:t>
            </a:r>
            <a:r>
              <a:rPr lang="en-IN" sz="2400" dirty="0" smtClean="0"/>
              <a:t>behaviour </a:t>
            </a:r>
            <a:r>
              <a:rPr lang="en-IN" sz="2400" dirty="0"/>
              <a:t>that has no user interface component. 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IN" sz="2400" dirty="0"/>
              <a:t>Fragments were added to the Android API in Honeycomb version of Android which API version 11. </a:t>
            </a:r>
          </a:p>
        </p:txBody>
      </p:sp>
    </p:spTree>
    <p:extLst>
      <p:ext uri="{BB962C8B-B14F-4D97-AF65-F5344CB8AC3E}">
        <p14:creationId xmlns:p14="http://schemas.microsoft.com/office/powerpoint/2010/main" val="23926558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Fragment Life Cycle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fontScale="77500" lnSpcReduction="20000"/>
          </a:bodyPr>
          <a:lstStyle/>
          <a:p>
            <a:r>
              <a:rPr lang="en-IN" b="1" dirty="0"/>
              <a:t>Phase I: </a:t>
            </a:r>
            <a:r>
              <a:rPr lang="en-IN" dirty="0"/>
              <a:t>When a fragment gets created, it goes through the following states: </a:t>
            </a:r>
            <a:endParaRPr lang="en-IN" dirty="0" smtClean="0"/>
          </a:p>
          <a:p>
            <a:pPr marL="725488" indent="0" algn="just">
              <a:buNone/>
            </a:pPr>
            <a:r>
              <a:rPr lang="en-IN" dirty="0" err="1" smtClean="0"/>
              <a:t>onAttach</a:t>
            </a:r>
            <a:r>
              <a:rPr lang="en-IN" dirty="0"/>
              <a:t>() </a:t>
            </a:r>
            <a:r>
              <a:rPr lang="en-IN" dirty="0" smtClean="0"/>
              <a:t>, </a:t>
            </a:r>
            <a:r>
              <a:rPr lang="en-IN" dirty="0" err="1" smtClean="0"/>
              <a:t>onCreate</a:t>
            </a:r>
            <a:r>
              <a:rPr lang="en-IN" dirty="0"/>
              <a:t>() </a:t>
            </a:r>
            <a:r>
              <a:rPr lang="en-IN" dirty="0" smtClean="0"/>
              <a:t>, </a:t>
            </a:r>
            <a:r>
              <a:rPr lang="en-IN" dirty="0" err="1" smtClean="0"/>
              <a:t>onCreateView</a:t>
            </a:r>
            <a:r>
              <a:rPr lang="en-IN" dirty="0"/>
              <a:t>() </a:t>
            </a:r>
            <a:r>
              <a:rPr lang="en-IN" dirty="0" smtClean="0"/>
              <a:t>, </a:t>
            </a:r>
            <a:r>
              <a:rPr lang="en-IN" dirty="0" err="1" smtClean="0"/>
              <a:t>onActivityCreated</a:t>
            </a:r>
            <a:r>
              <a:rPr lang="en-IN" dirty="0"/>
              <a:t>() </a:t>
            </a:r>
          </a:p>
          <a:p>
            <a:r>
              <a:rPr lang="en-IN" b="1" dirty="0"/>
              <a:t>Phase II: </a:t>
            </a:r>
            <a:r>
              <a:rPr lang="en-IN" dirty="0"/>
              <a:t>When the fragment becomes visible, it goes through these states: </a:t>
            </a:r>
          </a:p>
          <a:p>
            <a:pPr marL="725488" indent="0">
              <a:buNone/>
            </a:pPr>
            <a:r>
              <a:rPr lang="en-IN" dirty="0" err="1" smtClean="0"/>
              <a:t>onStart</a:t>
            </a:r>
            <a:r>
              <a:rPr lang="en-IN" dirty="0"/>
              <a:t>() </a:t>
            </a:r>
            <a:r>
              <a:rPr lang="en-IN" dirty="0" smtClean="0"/>
              <a:t>, </a:t>
            </a:r>
            <a:r>
              <a:rPr lang="en-IN" dirty="0" err="1" smtClean="0"/>
              <a:t>onResume</a:t>
            </a:r>
            <a:r>
              <a:rPr lang="en-IN" dirty="0"/>
              <a:t>() </a:t>
            </a:r>
          </a:p>
          <a:p>
            <a:r>
              <a:rPr lang="en-IN" b="1" dirty="0"/>
              <a:t>Phase III: </a:t>
            </a:r>
            <a:r>
              <a:rPr lang="en-IN" dirty="0"/>
              <a:t>When the fragment goes into the background mode, it goes through these states: </a:t>
            </a:r>
          </a:p>
          <a:p>
            <a:pPr marL="725488" indent="0">
              <a:buNone/>
            </a:pPr>
            <a:r>
              <a:rPr lang="en-IN" dirty="0" err="1" smtClean="0"/>
              <a:t>onPaused</a:t>
            </a:r>
            <a:r>
              <a:rPr lang="en-IN" dirty="0"/>
              <a:t>() </a:t>
            </a:r>
            <a:r>
              <a:rPr lang="en-IN" dirty="0" smtClean="0"/>
              <a:t>, </a:t>
            </a:r>
            <a:r>
              <a:rPr lang="en-IN" dirty="0" err="1" smtClean="0"/>
              <a:t>onStop</a:t>
            </a:r>
            <a:r>
              <a:rPr lang="en-IN" dirty="0"/>
              <a:t>() </a:t>
            </a:r>
          </a:p>
          <a:p>
            <a:r>
              <a:rPr lang="en-IN" b="1" dirty="0"/>
              <a:t>Phase IV: </a:t>
            </a:r>
            <a:r>
              <a:rPr lang="en-IN" dirty="0"/>
              <a:t>When the fragment is destroyed, it goes through the following states: 	</a:t>
            </a:r>
          </a:p>
          <a:p>
            <a:pPr marL="725488" indent="0">
              <a:buNone/>
            </a:pPr>
            <a:r>
              <a:rPr lang="en-IN" dirty="0" err="1" smtClean="0"/>
              <a:t>onPaused</a:t>
            </a:r>
            <a:r>
              <a:rPr lang="en-IN" dirty="0" smtClean="0"/>
              <a:t>(), </a:t>
            </a:r>
            <a:r>
              <a:rPr lang="en-IN" dirty="0" err="1" smtClean="0"/>
              <a:t>onStop</a:t>
            </a:r>
            <a:r>
              <a:rPr lang="en-IN" dirty="0"/>
              <a:t>() </a:t>
            </a:r>
            <a:r>
              <a:rPr lang="en-IN" dirty="0" smtClean="0"/>
              <a:t>, </a:t>
            </a:r>
            <a:r>
              <a:rPr lang="en-IN" dirty="0" err="1" smtClean="0"/>
              <a:t>onDestroyView</a:t>
            </a:r>
            <a:r>
              <a:rPr lang="en-IN" dirty="0"/>
              <a:t>() </a:t>
            </a:r>
            <a:r>
              <a:rPr lang="en-IN" dirty="0" smtClean="0"/>
              <a:t>, </a:t>
            </a:r>
            <a:r>
              <a:rPr lang="en-IN" dirty="0" err="1" smtClean="0"/>
              <a:t>onDestroy</a:t>
            </a:r>
            <a:r>
              <a:rPr lang="en-IN" dirty="0"/>
              <a:t>() </a:t>
            </a:r>
            <a:r>
              <a:rPr lang="en-IN" dirty="0" smtClean="0"/>
              <a:t>, </a:t>
            </a:r>
            <a:r>
              <a:rPr lang="en-IN" dirty="0" err="1" smtClean="0"/>
              <a:t>onDetach</a:t>
            </a:r>
            <a:r>
              <a:rPr lang="en-IN" dirty="0"/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921194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Fragment Life Cycle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150" y="1600200"/>
            <a:ext cx="915315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98794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Fragments: Demo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776061"/>
              </p:ext>
            </p:extLst>
          </p:nvPr>
        </p:nvGraphicFramePr>
        <p:xfrm>
          <a:off x="228600" y="609600"/>
          <a:ext cx="8534400" cy="2839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7772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Steps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Instructions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You need create two Fragments.</a:t>
                      </a:r>
                    </a:p>
                    <a:p>
                      <a:r>
                        <a:rPr lang="en-US" dirty="0" smtClean="0"/>
                        <a:t>Create a fragment, </a:t>
                      </a:r>
                      <a:r>
                        <a:rPr lang="en-IN" dirty="0" smtClean="0">
                          <a:effectLst/>
                        </a:rPr>
                        <a:t>IndexFragment.java. Right click of project-&gt;new-&gt;Fragment-&gt;Fragment(Blank)</a:t>
                      </a:r>
                    </a:p>
                    <a:p>
                      <a:r>
                        <a:rPr lang="en-US" dirty="0" smtClean="0">
                          <a:effectLst/>
                        </a:rPr>
                        <a:t>Unmark the Option Highlighted </a:t>
                      </a:r>
                      <a:r>
                        <a:rPr lang="en-US" baseline="0" dirty="0" smtClean="0">
                          <a:effectLst/>
                        </a:rPr>
                        <a:t> in the below Image</a:t>
                      </a:r>
                      <a:endParaRPr lang="en-IN" dirty="0" smtClean="0">
                        <a:effectLst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Above step would have created an xml </a:t>
                      </a:r>
                      <a:r>
                        <a:rPr lang="en-US" dirty="0" err="1" smtClean="0"/>
                        <a:t>layou</a:t>
                      </a:r>
                      <a:r>
                        <a:rPr lang="en-US" dirty="0" smtClean="0"/>
                        <a:t> file: fragment_index.xml.</a:t>
                      </a:r>
                    </a:p>
                    <a:p>
                      <a:r>
                        <a:rPr lang="en-US" dirty="0" smtClean="0"/>
                        <a:t>Now</a:t>
                      </a:r>
                      <a:r>
                        <a:rPr lang="en-US" baseline="0" dirty="0" smtClean="0"/>
                        <a:t> add some labels to this xml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Similarly create another fragment, </a:t>
                      </a:r>
                      <a:r>
                        <a:rPr lang="en-IN" dirty="0" smtClean="0">
                          <a:effectLst/>
                        </a:rPr>
                        <a:t>DetailedFragment.java and add some labels to corresponding xml layout</a:t>
                      </a:r>
                      <a:r>
                        <a:rPr lang="en-US" dirty="0" smtClean="0"/>
                        <a:t> 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657600"/>
            <a:ext cx="5048250" cy="293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06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Fragments: Demo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25907"/>
              </p:ext>
            </p:extLst>
          </p:nvPr>
        </p:nvGraphicFramePr>
        <p:xfrm>
          <a:off x="228600" y="609600"/>
          <a:ext cx="8534400" cy="202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7772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Steps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Instructions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</a:rPr>
                        <a:t>Now create</a:t>
                      </a:r>
                      <a:r>
                        <a:rPr lang="en-US" baseline="0" dirty="0" smtClean="0">
                          <a:effectLst/>
                        </a:rPr>
                        <a:t> an empty activity </a:t>
                      </a:r>
                      <a:r>
                        <a:rPr lang="en-IN" dirty="0" smtClean="0">
                          <a:effectLst/>
                        </a:rPr>
                        <a:t>FragmentDemoActivity.java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Then go to </a:t>
                      </a:r>
                      <a:r>
                        <a:rPr lang="en-IN" dirty="0" smtClean="0">
                          <a:effectLst/>
                        </a:rPr>
                        <a:t>activity_fragment_demo.xml </a:t>
                      </a:r>
                      <a:r>
                        <a:rPr lang="en-IN" baseline="0" dirty="0" smtClean="0">
                          <a:effectLst/>
                        </a:rPr>
                        <a:t> and create its landscape variation xml file.  Modify this xml  as per the fig given below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 a &lt;fragment&gt; within the first </a:t>
                      </a:r>
                      <a:r>
                        <a:rPr lang="en-US" dirty="0" err="1" smtClean="0"/>
                        <a:t>frameLayout</a:t>
                      </a:r>
                      <a:r>
                        <a:rPr lang="en-US" baseline="0" dirty="0" smtClean="0"/>
                        <a:t> .</a:t>
                      </a:r>
                      <a:r>
                        <a:rPr lang="en-US" baseline="0" dirty="0" err="1" smtClean="0"/>
                        <a:t>i.e</a:t>
                      </a:r>
                      <a:r>
                        <a:rPr lang="en-US" baseline="0" dirty="0" smtClean="0"/>
                        <a:t> id</a:t>
                      </a:r>
                      <a:r>
                        <a:rPr lang="en-US" dirty="0" smtClean="0"/>
                        <a:t> :</a:t>
                      </a:r>
                      <a:r>
                        <a:rPr lang="en-US" baseline="0" dirty="0" smtClean="0"/>
                        <a:t> main_fragment1. Following is  code snippet to be included under </a:t>
                      </a:r>
                      <a:r>
                        <a:rPr lang="en-US" baseline="0" dirty="0" err="1" smtClean="0"/>
                        <a:t>framelayout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 descr="C:\Users\admin\Desktop\WP_20160923_0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848303"/>
            <a:ext cx="4367212" cy="37583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76800" y="2819400"/>
            <a:ext cx="4114800" cy="341632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dirty="0"/>
              <a:t>&lt;</a:t>
            </a:r>
            <a:r>
              <a:rPr lang="en-IN" b="1" dirty="0">
                <a:solidFill>
                  <a:srgbClr val="000080"/>
                </a:solidFill>
              </a:rPr>
              <a:t>fragment</a:t>
            </a:r>
            <a:br>
              <a:rPr lang="en-IN" b="1" dirty="0">
                <a:solidFill>
                  <a:srgbClr val="000080"/>
                </a:solidFill>
              </a:rPr>
            </a:br>
            <a:r>
              <a:rPr lang="en-IN" b="1" dirty="0">
                <a:solidFill>
                  <a:srgbClr val="000080"/>
                </a:solidFill>
              </a:rPr>
              <a:t>    </a:t>
            </a:r>
            <a:r>
              <a:rPr lang="en-IN" b="1" dirty="0" err="1">
                <a:solidFill>
                  <a:srgbClr val="660E7A"/>
                </a:solidFill>
              </a:rPr>
              <a:t>android</a:t>
            </a:r>
            <a:r>
              <a:rPr lang="en-IN" b="1" dirty="0" err="1">
                <a:solidFill>
                  <a:srgbClr val="0000FF"/>
                </a:solidFill>
              </a:rPr>
              <a:t>:layout_width</a:t>
            </a:r>
            <a:r>
              <a:rPr lang="en-IN" b="1" dirty="0">
                <a:solidFill>
                  <a:srgbClr val="0000FF"/>
                </a:solidFill>
              </a:rPr>
              <a:t>=</a:t>
            </a:r>
            <a:r>
              <a:rPr lang="en-IN" b="1" dirty="0">
                <a:solidFill>
                  <a:srgbClr val="008000"/>
                </a:solidFill>
              </a:rPr>
              <a:t>"</a:t>
            </a:r>
            <a:r>
              <a:rPr lang="en-IN" b="1" dirty="0" err="1">
                <a:solidFill>
                  <a:srgbClr val="008000"/>
                </a:solidFill>
              </a:rPr>
              <a:t>wrap_content</a:t>
            </a:r>
            <a:r>
              <a:rPr lang="en-IN" b="1" dirty="0">
                <a:solidFill>
                  <a:srgbClr val="008000"/>
                </a:solidFill>
              </a:rPr>
              <a:t>"</a:t>
            </a:r>
            <a:br>
              <a:rPr lang="en-IN" b="1" dirty="0">
                <a:solidFill>
                  <a:srgbClr val="008000"/>
                </a:solidFill>
              </a:rPr>
            </a:br>
            <a:r>
              <a:rPr lang="en-IN" b="1" dirty="0">
                <a:solidFill>
                  <a:srgbClr val="008000"/>
                </a:solidFill>
              </a:rPr>
              <a:t>    </a:t>
            </a:r>
            <a:r>
              <a:rPr lang="en-IN" b="1" dirty="0" err="1">
                <a:solidFill>
                  <a:srgbClr val="660E7A"/>
                </a:solidFill>
              </a:rPr>
              <a:t>android</a:t>
            </a:r>
            <a:r>
              <a:rPr lang="en-IN" b="1" dirty="0" err="1">
                <a:solidFill>
                  <a:srgbClr val="0000FF"/>
                </a:solidFill>
              </a:rPr>
              <a:t>:layout_height</a:t>
            </a:r>
            <a:r>
              <a:rPr lang="en-IN" b="1" dirty="0">
                <a:solidFill>
                  <a:srgbClr val="0000FF"/>
                </a:solidFill>
              </a:rPr>
              <a:t>=</a:t>
            </a:r>
            <a:r>
              <a:rPr lang="en-IN" b="1" dirty="0">
                <a:solidFill>
                  <a:srgbClr val="008000"/>
                </a:solidFill>
              </a:rPr>
              <a:t>"</a:t>
            </a:r>
            <a:r>
              <a:rPr lang="en-IN" b="1" dirty="0" err="1">
                <a:solidFill>
                  <a:srgbClr val="008000"/>
                </a:solidFill>
              </a:rPr>
              <a:t>wrap_content</a:t>
            </a:r>
            <a:r>
              <a:rPr lang="en-IN" b="1" dirty="0">
                <a:solidFill>
                  <a:srgbClr val="008000"/>
                </a:solidFill>
              </a:rPr>
              <a:t>"</a:t>
            </a:r>
            <a:br>
              <a:rPr lang="en-IN" b="1" dirty="0">
                <a:solidFill>
                  <a:srgbClr val="008000"/>
                </a:solidFill>
              </a:rPr>
            </a:br>
            <a:r>
              <a:rPr lang="en-IN" b="1" dirty="0">
                <a:solidFill>
                  <a:srgbClr val="008000"/>
                </a:solidFill>
              </a:rPr>
              <a:t>    </a:t>
            </a:r>
            <a:r>
              <a:rPr lang="en-IN" b="1" dirty="0" err="1">
                <a:solidFill>
                  <a:srgbClr val="660E7A"/>
                </a:solidFill>
              </a:rPr>
              <a:t>android</a:t>
            </a:r>
            <a:r>
              <a:rPr lang="en-IN" b="1" dirty="0" err="1">
                <a:solidFill>
                  <a:srgbClr val="0000FF"/>
                </a:solidFill>
              </a:rPr>
              <a:t>:name</a:t>
            </a:r>
            <a:r>
              <a:rPr lang="en-IN" b="1" dirty="0">
                <a:solidFill>
                  <a:srgbClr val="0000FF"/>
                </a:solidFill>
              </a:rPr>
              <a:t>=</a:t>
            </a:r>
            <a:r>
              <a:rPr lang="en-IN" b="1" dirty="0">
                <a:solidFill>
                  <a:srgbClr val="008000"/>
                </a:solidFill>
              </a:rPr>
              <a:t>"bvb.android.example.com.practice2016_17.IndexFragment"</a:t>
            </a:r>
            <a:br>
              <a:rPr lang="en-IN" b="1" dirty="0">
                <a:solidFill>
                  <a:srgbClr val="008000"/>
                </a:solidFill>
              </a:rPr>
            </a:br>
            <a:r>
              <a:rPr lang="en-IN" b="1" dirty="0">
                <a:solidFill>
                  <a:srgbClr val="008000"/>
                </a:solidFill>
              </a:rPr>
              <a:t>    </a:t>
            </a:r>
            <a:r>
              <a:rPr lang="en-IN" b="1" dirty="0" err="1">
                <a:solidFill>
                  <a:srgbClr val="660E7A"/>
                </a:solidFill>
              </a:rPr>
              <a:t>android</a:t>
            </a:r>
            <a:r>
              <a:rPr lang="en-IN" b="1" dirty="0" err="1">
                <a:solidFill>
                  <a:srgbClr val="0000FF"/>
                </a:solidFill>
              </a:rPr>
              <a:t>:id</a:t>
            </a:r>
            <a:r>
              <a:rPr lang="en-IN" b="1" dirty="0">
                <a:solidFill>
                  <a:srgbClr val="0000FF"/>
                </a:solidFill>
              </a:rPr>
              <a:t>=</a:t>
            </a:r>
            <a:r>
              <a:rPr lang="en-IN" b="1" dirty="0">
                <a:solidFill>
                  <a:srgbClr val="008000"/>
                </a:solidFill>
              </a:rPr>
              <a:t>"@+id/fragment"</a:t>
            </a:r>
            <a:br>
              <a:rPr lang="en-IN" b="1" dirty="0">
                <a:solidFill>
                  <a:srgbClr val="008000"/>
                </a:solidFill>
              </a:rPr>
            </a:br>
            <a:r>
              <a:rPr lang="en-IN" b="1" dirty="0">
                <a:solidFill>
                  <a:srgbClr val="008000"/>
                </a:solidFill>
              </a:rPr>
              <a:t>    </a:t>
            </a:r>
            <a:r>
              <a:rPr lang="en-IN" b="1" dirty="0" err="1">
                <a:solidFill>
                  <a:srgbClr val="660E7A"/>
                </a:solidFill>
              </a:rPr>
              <a:t>android</a:t>
            </a:r>
            <a:r>
              <a:rPr lang="en-IN" b="1" dirty="0" err="1">
                <a:solidFill>
                  <a:srgbClr val="0000FF"/>
                </a:solidFill>
              </a:rPr>
              <a:t>:layout_gravity</a:t>
            </a:r>
            <a:r>
              <a:rPr lang="en-IN" b="1" dirty="0">
                <a:solidFill>
                  <a:srgbClr val="0000FF"/>
                </a:solidFill>
              </a:rPr>
              <a:t>=</a:t>
            </a:r>
            <a:r>
              <a:rPr lang="en-IN" b="1" dirty="0">
                <a:solidFill>
                  <a:srgbClr val="008000"/>
                </a:solidFill>
              </a:rPr>
              <a:t>"</a:t>
            </a:r>
            <a:r>
              <a:rPr lang="en-IN" b="1" dirty="0" err="1">
                <a:solidFill>
                  <a:srgbClr val="008000"/>
                </a:solidFill>
              </a:rPr>
              <a:t>left|top</a:t>
            </a:r>
            <a:r>
              <a:rPr lang="en-IN" b="1" dirty="0">
                <a:solidFill>
                  <a:srgbClr val="008000"/>
                </a:solidFill>
              </a:rPr>
              <a:t>"</a:t>
            </a:r>
            <a:br>
              <a:rPr lang="en-IN" b="1" dirty="0">
                <a:solidFill>
                  <a:srgbClr val="008000"/>
                </a:solidFill>
              </a:rPr>
            </a:br>
            <a:r>
              <a:rPr lang="en-IN" b="1" dirty="0">
                <a:solidFill>
                  <a:srgbClr val="008000"/>
                </a:solidFill>
              </a:rPr>
              <a:t>    </a:t>
            </a:r>
            <a:r>
              <a:rPr lang="en-IN" b="1" dirty="0" err="1">
                <a:solidFill>
                  <a:srgbClr val="660E7A"/>
                </a:solidFill>
              </a:rPr>
              <a:t>tools</a:t>
            </a:r>
            <a:r>
              <a:rPr lang="en-IN" b="1" dirty="0" err="1">
                <a:solidFill>
                  <a:srgbClr val="0000FF"/>
                </a:solidFill>
              </a:rPr>
              <a:t>:layout</a:t>
            </a:r>
            <a:r>
              <a:rPr lang="en-IN" b="1" dirty="0">
                <a:solidFill>
                  <a:srgbClr val="0000FF"/>
                </a:solidFill>
              </a:rPr>
              <a:t>=</a:t>
            </a:r>
            <a:r>
              <a:rPr lang="en-IN" b="1" dirty="0">
                <a:solidFill>
                  <a:srgbClr val="008000"/>
                </a:solidFill>
              </a:rPr>
              <a:t>"@layout/</a:t>
            </a:r>
            <a:r>
              <a:rPr lang="en-IN" b="1" dirty="0" err="1">
                <a:solidFill>
                  <a:srgbClr val="008000"/>
                </a:solidFill>
              </a:rPr>
              <a:t>fragment_index</a:t>
            </a:r>
            <a:r>
              <a:rPr lang="en-IN" b="1" dirty="0">
                <a:solidFill>
                  <a:srgbClr val="008000"/>
                </a:solidFill>
              </a:rPr>
              <a:t>" </a:t>
            </a:r>
            <a:r>
              <a:rPr lang="en-IN" dirty="0"/>
              <a:t>/&gt;</a:t>
            </a:r>
          </a:p>
        </p:txBody>
      </p:sp>
    </p:spTree>
    <p:extLst>
      <p:ext uri="{BB962C8B-B14F-4D97-AF65-F5344CB8AC3E}">
        <p14:creationId xmlns:p14="http://schemas.microsoft.com/office/powerpoint/2010/main" val="392329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/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Fragments: Demo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368317"/>
              </p:ext>
            </p:extLst>
          </p:nvPr>
        </p:nvGraphicFramePr>
        <p:xfrm>
          <a:off x="228600" y="609600"/>
          <a:ext cx="8534400" cy="476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7772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Steps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Instructions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</a:rPr>
                        <a:t>Now</a:t>
                      </a:r>
                      <a:r>
                        <a:rPr lang="en-US" baseline="0" dirty="0" smtClean="0">
                          <a:effectLst/>
                        </a:rPr>
                        <a:t> run the app and  launch </a:t>
                      </a:r>
                      <a:r>
                        <a:rPr lang="en-IN" dirty="0" smtClean="0">
                          <a:effectLst/>
                        </a:rPr>
                        <a:t>FragmentDemoActivity.java through modifications in the manifest file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You can also dynamically attach </a:t>
                      </a:r>
                      <a:r>
                        <a:rPr lang="en-IN" dirty="0" smtClean="0">
                          <a:effectLst/>
                        </a:rPr>
                        <a:t>DetailedFragment.java to the activity.</a:t>
                      </a:r>
                    </a:p>
                    <a:p>
                      <a:r>
                        <a:rPr lang="en-US" dirty="0" smtClean="0">
                          <a:effectLst/>
                        </a:rPr>
                        <a:t>To do so, add following code in the </a:t>
                      </a:r>
                      <a:r>
                        <a:rPr lang="en-US" dirty="0" err="1" smtClean="0">
                          <a:effectLst/>
                        </a:rPr>
                        <a:t>onCreate</a:t>
                      </a:r>
                      <a:r>
                        <a:rPr lang="en-US" dirty="0" smtClean="0">
                          <a:effectLst/>
                        </a:rPr>
                        <a:t>()</a:t>
                      </a:r>
                      <a:r>
                        <a:rPr lang="en-US" baseline="0" dirty="0" smtClean="0">
                          <a:effectLst/>
                        </a:rPr>
                        <a:t> method of the activity</a:t>
                      </a:r>
                    </a:p>
                    <a:p>
                      <a:r>
                        <a:rPr lang="en-IN" dirty="0" smtClean="0"/>
                        <a:t>Configuration configuration=</a:t>
                      </a:r>
                      <a:r>
                        <a:rPr lang="en-IN" dirty="0" err="1" smtClean="0"/>
                        <a:t>getResources</a:t>
                      </a:r>
                      <a:r>
                        <a:rPr lang="en-IN" dirty="0" smtClean="0"/>
                        <a:t>().</a:t>
                      </a:r>
                      <a:r>
                        <a:rPr lang="en-IN" dirty="0" err="1" smtClean="0"/>
                        <a:t>getConfiguration</a:t>
                      </a:r>
                      <a:r>
                        <a:rPr lang="en-IN" dirty="0" smtClean="0"/>
                        <a:t>();</a:t>
                      </a:r>
                    </a:p>
                    <a:p>
                      <a:r>
                        <a:rPr lang="en-IN" dirty="0" smtClean="0"/>
                        <a:t/>
                      </a:r>
                      <a:br>
                        <a:rPr lang="en-IN" dirty="0" smtClean="0"/>
                      </a:br>
                      <a:r>
                        <a:rPr lang="en-IN" b="1" dirty="0" smtClean="0">
                          <a:solidFill>
                            <a:srgbClr val="000080"/>
                          </a:solidFill>
                          <a:effectLst/>
                        </a:rPr>
                        <a:t>if</a:t>
                      </a:r>
                      <a:r>
                        <a:rPr lang="en-IN" dirty="0" smtClean="0"/>
                        <a:t>(</a:t>
                      </a:r>
                      <a:r>
                        <a:rPr lang="en-IN" dirty="0" err="1" smtClean="0"/>
                        <a:t>configuration.</a:t>
                      </a:r>
                      <a:r>
                        <a:rPr lang="en-IN" b="1" dirty="0" err="1" smtClean="0">
                          <a:solidFill>
                            <a:srgbClr val="660E7A"/>
                          </a:solidFill>
                          <a:effectLst/>
                        </a:rPr>
                        <a:t>orientation</a:t>
                      </a:r>
                      <a:r>
                        <a:rPr lang="en-IN" dirty="0" smtClean="0"/>
                        <a:t>==</a:t>
                      </a:r>
                      <a:r>
                        <a:rPr lang="en-IN" dirty="0" err="1" smtClean="0"/>
                        <a:t>Configuration.</a:t>
                      </a:r>
                      <a:r>
                        <a:rPr lang="en-IN" b="1" i="1" dirty="0" err="1" smtClean="0">
                          <a:solidFill>
                            <a:srgbClr val="660E7A"/>
                          </a:solidFill>
                          <a:effectLst/>
                        </a:rPr>
                        <a:t>ORIENTATION_LANDSCAPE</a:t>
                      </a:r>
                      <a:r>
                        <a:rPr lang="en-IN" dirty="0" smtClean="0"/>
                        <a:t>)</a:t>
                      </a:r>
                      <a:br>
                        <a:rPr lang="en-IN" dirty="0" smtClean="0"/>
                      </a:br>
                      <a:r>
                        <a:rPr lang="en-IN" dirty="0" smtClean="0"/>
                        <a:t>{</a:t>
                      </a:r>
                      <a:br>
                        <a:rPr lang="en-IN" dirty="0" smtClean="0"/>
                      </a:br>
                      <a:r>
                        <a:rPr lang="en-IN" dirty="0" smtClean="0"/>
                        <a:t>    </a:t>
                      </a:r>
                      <a:r>
                        <a:rPr lang="en-IN" dirty="0" err="1" smtClean="0"/>
                        <a:t>Toast.</a:t>
                      </a:r>
                      <a:r>
                        <a:rPr lang="en-IN" i="1" dirty="0" err="1" smtClean="0">
                          <a:effectLst/>
                        </a:rPr>
                        <a:t>makeText</a:t>
                      </a:r>
                      <a:r>
                        <a:rPr lang="en-IN" dirty="0" smtClean="0"/>
                        <a:t>(</a:t>
                      </a:r>
                      <a:r>
                        <a:rPr lang="en-IN" dirty="0" err="1" smtClean="0"/>
                        <a:t>FragmentDemoActivity.</a:t>
                      </a:r>
                      <a:r>
                        <a:rPr lang="en-IN" b="1" dirty="0" err="1" smtClean="0">
                          <a:solidFill>
                            <a:srgbClr val="000080"/>
                          </a:solidFill>
                          <a:effectLst/>
                        </a:rPr>
                        <a:t>this</a:t>
                      </a:r>
                      <a:r>
                        <a:rPr lang="en-IN" dirty="0" smtClean="0"/>
                        <a:t>, </a:t>
                      </a:r>
                      <a:r>
                        <a:rPr lang="en-IN" b="1" dirty="0" smtClean="0">
                          <a:solidFill>
                            <a:srgbClr val="008000"/>
                          </a:solidFill>
                          <a:effectLst/>
                        </a:rPr>
                        <a:t>"landscape"</a:t>
                      </a:r>
                      <a:r>
                        <a:rPr lang="en-IN" dirty="0" smtClean="0"/>
                        <a:t>, </a:t>
                      </a:r>
                      <a:r>
                        <a:rPr lang="en-IN" dirty="0" err="1" smtClean="0"/>
                        <a:t>Toast.</a:t>
                      </a:r>
                      <a:r>
                        <a:rPr lang="en-IN" b="1" i="1" dirty="0" err="1" smtClean="0">
                          <a:solidFill>
                            <a:srgbClr val="660E7A"/>
                          </a:solidFill>
                          <a:effectLst/>
                        </a:rPr>
                        <a:t>LENGTH_SHORT</a:t>
                      </a:r>
                      <a:r>
                        <a:rPr lang="en-IN" dirty="0" smtClean="0"/>
                        <a:t>).show();</a:t>
                      </a:r>
                      <a:br>
                        <a:rPr lang="en-IN" dirty="0" smtClean="0"/>
                      </a:br>
                      <a:r>
                        <a:rPr lang="en-IN" dirty="0" smtClean="0"/>
                        <a:t>    </a:t>
                      </a:r>
                      <a:r>
                        <a:rPr lang="en-IN" dirty="0" err="1" smtClean="0"/>
                        <a:t>getSupportFragmentManager</a:t>
                      </a:r>
                      <a:r>
                        <a:rPr lang="en-IN" dirty="0" smtClean="0"/>
                        <a:t>().</a:t>
                      </a:r>
                      <a:r>
                        <a:rPr lang="en-IN" dirty="0" err="1" smtClean="0"/>
                        <a:t>beginTransaction</a:t>
                      </a:r>
                      <a:r>
                        <a:rPr lang="en-IN" dirty="0" smtClean="0"/>
                        <a:t>().replace(R.id.</a:t>
                      </a:r>
                      <a:r>
                        <a:rPr lang="en-IN" b="1" i="1" dirty="0" smtClean="0">
                          <a:solidFill>
                            <a:srgbClr val="660E7A"/>
                          </a:solidFill>
                          <a:effectLst/>
                        </a:rPr>
                        <a:t>main_fragment2</a:t>
                      </a:r>
                      <a:r>
                        <a:rPr lang="en-IN" dirty="0" smtClean="0"/>
                        <a:t>, </a:t>
                      </a:r>
                      <a:r>
                        <a:rPr lang="en-IN" b="1" dirty="0" smtClean="0">
                          <a:solidFill>
                            <a:srgbClr val="000080"/>
                          </a:solidFill>
                          <a:effectLst/>
                        </a:rPr>
                        <a:t>new </a:t>
                      </a:r>
                      <a:r>
                        <a:rPr lang="en-IN" dirty="0" err="1" smtClean="0"/>
                        <a:t>DetailedFragment</a:t>
                      </a:r>
                      <a:r>
                        <a:rPr lang="en-IN" dirty="0" smtClean="0"/>
                        <a:t>()).commit();</a:t>
                      </a:r>
                      <a:br>
                        <a:rPr lang="en-IN" dirty="0" smtClean="0"/>
                      </a:br>
                      <a:r>
                        <a:rPr lang="en-IN" dirty="0" smtClean="0"/>
                        <a:t>}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Once again run</a:t>
                      </a:r>
                      <a:r>
                        <a:rPr lang="en-US" baseline="0" dirty="0" smtClean="0"/>
                        <a:t> the app and test it to display both the fragments.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934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Fragments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13" y="1600200"/>
            <a:ext cx="8763000" cy="472427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5914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Fragments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124200" cy="452596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Resource folder qualifier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533400"/>
            <a:ext cx="4391025" cy="59721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020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Hands-On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Launch an activity from main activity through a button</a:t>
            </a:r>
          </a:p>
          <a:p>
            <a:r>
              <a:rPr lang="en-US" dirty="0" err="1" smtClean="0"/>
              <a:t>Whats</a:t>
            </a:r>
            <a:r>
              <a:rPr lang="en-US" dirty="0" smtClean="0"/>
              <a:t> </a:t>
            </a:r>
            <a:r>
              <a:rPr lang="en-US" b="1" i="1" dirty="0" err="1" smtClean="0"/>
              <a:t>aapt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02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455" y="-152400"/>
            <a:ext cx="8229600" cy="1143000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Fragments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55" y="838200"/>
            <a:ext cx="8839200" cy="36134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483150"/>
            <a:ext cx="7593724" cy="334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61354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Fragments: Lesson Plan minor-1 </a:t>
            </a:r>
            <a:b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q.no 2c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N" dirty="0"/>
              <a:t>Design a dynamic UI that provides 1) “attendance” and “CIE” options for students 2) “course” and “exams” option for staff </a:t>
            </a:r>
          </a:p>
          <a:p>
            <a:pPr lvl="0"/>
            <a:r>
              <a:rPr lang="en-IN" dirty="0"/>
              <a:t>Create a single activity that provides dynamic UI. </a:t>
            </a:r>
            <a:r>
              <a:rPr lang="en-IN" dirty="0" err="1"/>
              <a:t>i.e</a:t>
            </a:r>
            <a:r>
              <a:rPr lang="en-IN" dirty="0"/>
              <a:t> on selecting student, students options are displayed. But on selecting staff, staff’s options are selected.</a:t>
            </a:r>
          </a:p>
          <a:p>
            <a:pPr lvl="0"/>
            <a:r>
              <a:rPr lang="en-IN" dirty="0"/>
              <a:t>On selecting “attendance” or “CIE” options, attendance % or CIE score of a student are displayed respectively.</a:t>
            </a:r>
          </a:p>
          <a:p>
            <a:r>
              <a:rPr lang="en-IN" dirty="0"/>
              <a:t>Similarly on selecting “course” or “exam” option, course title or exam dates are displayed respectively</a:t>
            </a:r>
            <a:r>
              <a:rPr lang="en-IN" dirty="0" smtClean="0"/>
              <a:t>.</a:t>
            </a:r>
          </a:p>
          <a:p>
            <a:endParaRPr lang="en-IN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For solution refer practice2016-17 project from my </a:t>
            </a:r>
            <a:r>
              <a:rPr lang="en-US" dirty="0" err="1" smtClean="0">
                <a:solidFill>
                  <a:srgbClr val="0070C0"/>
                </a:solidFill>
              </a:rPr>
              <a:t>github</a:t>
            </a:r>
            <a:r>
              <a:rPr lang="en-US" dirty="0" smtClean="0">
                <a:solidFill>
                  <a:srgbClr val="0070C0"/>
                </a:solidFill>
              </a:rPr>
              <a:t>, 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0070C0"/>
                </a:solidFill>
              </a:rPr>
              <a:t>activities:</a:t>
            </a:r>
            <a:r>
              <a:rPr lang="en-IN" dirty="0" smtClean="0">
                <a:solidFill>
                  <a:srgbClr val="0070C0"/>
                </a:solidFill>
              </a:rPr>
              <a:t>LP_minor1_2c.java, Staff_Detailed_Activity.java, Student_Deailed_Activity.java </a:t>
            </a:r>
          </a:p>
          <a:p>
            <a:pPr marL="0" indent="0">
              <a:buNone/>
            </a:pPr>
            <a:r>
              <a:rPr lang="en-IN" b="1" dirty="0" smtClean="0">
                <a:solidFill>
                  <a:srgbClr val="0070C0"/>
                </a:solidFill>
              </a:rPr>
              <a:t>fragments:</a:t>
            </a:r>
            <a:r>
              <a:rPr lang="en-IN" dirty="0" smtClean="0">
                <a:solidFill>
                  <a:srgbClr val="0070C0"/>
                </a:solidFill>
              </a:rPr>
              <a:t> FirstFragment.java, StaffFragment.java, StudentFragment.java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73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8600"/>
            <a:ext cx="9067800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Fragments: Lesson Plan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minor-1:q.no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2c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59" y="762000"/>
            <a:ext cx="8229600" cy="4525963"/>
          </a:xfrm>
        </p:spPr>
        <p:txBody>
          <a:bodyPr/>
          <a:lstStyle/>
          <a:p>
            <a:r>
              <a:rPr lang="en-US" dirty="0" smtClean="0"/>
              <a:t>Wireframes</a:t>
            </a:r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3" r="11674"/>
          <a:stretch/>
        </p:blipFill>
        <p:spPr bwMode="auto">
          <a:xfrm>
            <a:off x="1524000" y="1371600"/>
            <a:ext cx="6248400" cy="5339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294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14400"/>
            <a:ext cx="8229600" cy="4525963"/>
          </a:xfrm>
        </p:spPr>
        <p:txBody>
          <a:bodyPr/>
          <a:lstStyle/>
          <a:p>
            <a:r>
              <a:rPr lang="en-US" dirty="0" smtClean="0"/>
              <a:t>Wireframes</a:t>
            </a:r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7" t="19406" r="5729" b="16411"/>
          <a:stretch/>
        </p:blipFill>
        <p:spPr bwMode="auto">
          <a:xfrm>
            <a:off x="173269" y="1537138"/>
            <a:ext cx="8721261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-228600"/>
            <a:ext cx="9067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Fragments: Lesson Plan minor-1:q.no 2c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3172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Fragments: Lesson Plan minor-1 </a:t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q.no 2c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450003"/>
              </p:ext>
            </p:extLst>
          </p:nvPr>
        </p:nvGraphicFramePr>
        <p:xfrm>
          <a:off x="228600" y="1371600"/>
          <a:ext cx="8534400" cy="5410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7772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Steps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Instructions</a:t>
                      </a:r>
                      <a:endParaRPr lang="en-IN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You need create 3 Fragments. Firstly create  blank fragment </a:t>
                      </a:r>
                      <a:r>
                        <a:rPr lang="en-IN" dirty="0" smtClean="0">
                          <a:effectLst/>
                        </a:rPr>
                        <a:t>FirstFragment.java as you did</a:t>
                      </a:r>
                      <a:r>
                        <a:rPr lang="en-IN" baseline="0" dirty="0" smtClean="0">
                          <a:effectLst/>
                        </a:rPr>
                        <a:t> before in previously</a:t>
                      </a:r>
                      <a:r>
                        <a:rPr lang="en-IN" dirty="0" smtClean="0">
                          <a:effectLst/>
                        </a:rPr>
                        <a:t> 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Design  fragment_first.xml as per the wireframes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 </a:t>
                      </a:r>
                      <a:r>
                        <a:rPr lang="en-US" dirty="0" err="1" smtClean="0"/>
                        <a:t>callBack</a:t>
                      </a:r>
                      <a:r>
                        <a:rPr lang="en-US" dirty="0" smtClean="0"/>
                        <a:t> interface(given</a:t>
                      </a:r>
                      <a:r>
                        <a:rPr lang="en-US" baseline="0" dirty="0" smtClean="0"/>
                        <a:t> below</a:t>
                      </a:r>
                      <a:r>
                        <a:rPr lang="en-US" dirty="0" smtClean="0"/>
                        <a:t>) within </a:t>
                      </a:r>
                      <a:r>
                        <a:rPr lang="en-IN" dirty="0" err="1" smtClean="0">
                          <a:effectLst/>
                        </a:rPr>
                        <a:t>FirstFragment</a:t>
                      </a:r>
                      <a:r>
                        <a:rPr lang="en-IN" dirty="0" smtClean="0">
                          <a:effectLst/>
                        </a:rPr>
                        <a:t> class.</a:t>
                      </a:r>
                    </a:p>
                    <a:p>
                      <a:endParaRPr lang="en-IN" sz="1800" b="1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IN" sz="18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public interface </a:t>
                      </a:r>
                      <a:r>
                        <a:rPr lang="en-IN" dirty="0" err="1" smtClean="0"/>
                        <a:t>callBack</a:t>
                      </a:r>
                      <a:r>
                        <a:rPr lang="en-IN" dirty="0" smtClean="0"/>
                        <a:t>{</a:t>
                      </a:r>
                      <a:br>
                        <a:rPr lang="en-IN" dirty="0" smtClean="0"/>
                      </a:br>
                      <a:r>
                        <a:rPr lang="en-IN" dirty="0" smtClean="0"/>
                        <a:t>    </a:t>
                      </a:r>
                      <a:r>
                        <a:rPr lang="en-IN" sz="18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public void </a:t>
                      </a:r>
                      <a:r>
                        <a:rPr lang="en-IN" dirty="0" err="1" smtClean="0"/>
                        <a:t>luanchSecondFragmen</a:t>
                      </a:r>
                      <a:r>
                        <a:rPr lang="en-IN" dirty="0" smtClean="0"/>
                        <a:t>(</a:t>
                      </a:r>
                      <a:r>
                        <a:rPr lang="en-IN" sz="1800" b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lang="en-IN" sz="18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IN" dirty="0" err="1" smtClean="0"/>
                        <a:t>selectedOption</a:t>
                      </a:r>
                      <a:r>
                        <a:rPr lang="en-IN" dirty="0" smtClean="0"/>
                        <a:t>);</a:t>
                      </a:r>
                      <a:br>
                        <a:rPr lang="en-IN" dirty="0" smtClean="0"/>
                      </a:br>
                      <a:r>
                        <a:rPr lang="en-IN" dirty="0" smtClean="0"/>
                        <a:t>}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Create fragments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IN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StaffFragment.java, StudentFragment.java similarly and design their  xml as per wireframes.</a:t>
                      </a:r>
                      <a:endParaRPr lang="en-US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Create a blank activity: </a:t>
                      </a:r>
                      <a:r>
                        <a:rPr lang="en-IN" dirty="0" smtClean="0">
                          <a:effectLst/>
                        </a:rPr>
                        <a:t>LP_minor1_2c.java. Then create its landscape</a:t>
                      </a:r>
                      <a:r>
                        <a:rPr lang="en-IN" baseline="0" dirty="0" smtClean="0">
                          <a:effectLst/>
                        </a:rPr>
                        <a:t> variation  xml: land\activity_lp_minor1_2c.xml.</a:t>
                      </a:r>
                      <a:endParaRPr lang="en-US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Design</a:t>
                      </a: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IN" baseline="0" dirty="0" smtClean="0">
                          <a:effectLst/>
                        </a:rPr>
                        <a:t>land\activity_lp_minor1_2c.xml as per the wireframes</a:t>
                      </a:r>
                      <a:endParaRPr lang="en-US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implement</a:t>
                      </a:r>
                      <a:r>
                        <a:rPr lang="en-US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IN" dirty="0" err="1" smtClean="0"/>
                        <a:t>FirstFragment.</a:t>
                      </a:r>
                      <a:r>
                        <a:rPr lang="en-IN" dirty="0" err="1" smtClean="0">
                          <a:effectLst/>
                        </a:rPr>
                        <a:t>callBack</a:t>
                      </a:r>
                      <a:r>
                        <a:rPr lang="en-IN" dirty="0" smtClean="0">
                          <a:effectLst/>
                        </a:rPr>
                        <a:t> in 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activity: </a:t>
                      </a:r>
                      <a:r>
                        <a:rPr lang="en-IN" dirty="0" smtClean="0">
                          <a:effectLst/>
                        </a:rPr>
                        <a:t>LP_minor1_2c.java .</a:t>
                      </a:r>
                      <a:r>
                        <a:rPr lang="en-IN" baseline="0" dirty="0" smtClean="0">
                          <a:effectLst/>
                        </a:rPr>
                        <a:t> </a:t>
                      </a:r>
                      <a:r>
                        <a:rPr lang="en-IN" baseline="0" dirty="0" err="1" smtClean="0">
                          <a:effectLst/>
                        </a:rPr>
                        <a:t>i.e</a:t>
                      </a:r>
                      <a:endParaRPr lang="en-IN" baseline="0" dirty="0" smtClean="0">
                        <a:effectLst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 smtClean="0">
                          <a:solidFill>
                            <a:srgbClr val="000080"/>
                          </a:solidFill>
                          <a:effectLst/>
                        </a:rPr>
                        <a:t>class </a:t>
                      </a:r>
                      <a:r>
                        <a:rPr lang="en-IN" dirty="0" smtClean="0"/>
                        <a:t>LP_minor1_2c </a:t>
                      </a:r>
                      <a:r>
                        <a:rPr lang="en-IN" b="1" dirty="0" smtClean="0">
                          <a:solidFill>
                            <a:srgbClr val="000080"/>
                          </a:solidFill>
                          <a:effectLst/>
                        </a:rPr>
                        <a:t>extends </a:t>
                      </a:r>
                      <a:r>
                        <a:rPr lang="en-IN" dirty="0" err="1" smtClean="0"/>
                        <a:t>AppCompatActivity</a:t>
                      </a:r>
                      <a:r>
                        <a:rPr lang="en-IN" dirty="0" smtClean="0"/>
                        <a:t> </a:t>
                      </a:r>
                      <a:r>
                        <a:rPr lang="en-IN" b="1" dirty="0" smtClean="0">
                          <a:solidFill>
                            <a:srgbClr val="000080"/>
                          </a:solidFill>
                          <a:effectLst/>
                        </a:rPr>
                        <a:t>implements </a:t>
                      </a:r>
                      <a:r>
                        <a:rPr lang="en-IN" dirty="0" err="1" smtClean="0"/>
                        <a:t>FirstFragment.</a:t>
                      </a:r>
                      <a:r>
                        <a:rPr lang="en-IN" dirty="0" err="1" smtClean="0">
                          <a:effectLst/>
                        </a:rPr>
                        <a:t>callBack</a:t>
                      </a:r>
                      <a:endParaRPr lang="en-US" sz="18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990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86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Fragments: Lesson Plan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minor-1:q.no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2c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501155"/>
              </p:ext>
            </p:extLst>
          </p:nvPr>
        </p:nvGraphicFramePr>
        <p:xfrm>
          <a:off x="228600" y="685800"/>
          <a:ext cx="8534400" cy="5278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7772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Steps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Instructions</a:t>
                      </a:r>
                      <a:endParaRPr lang="en-IN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Now override method in </a:t>
                      </a:r>
                      <a:r>
                        <a:rPr lang="en-IN" dirty="0" err="1" smtClean="0"/>
                        <a:t>luanchSecondFragmen</a:t>
                      </a:r>
                      <a:r>
                        <a:rPr lang="en-IN" dirty="0" smtClean="0"/>
                        <a:t>(</a:t>
                      </a:r>
                      <a:r>
                        <a:rPr lang="en-IN" b="1" dirty="0" err="1" smtClean="0">
                          <a:solidFill>
                            <a:srgbClr val="000080"/>
                          </a:solidFill>
                          <a:effectLst/>
                        </a:rPr>
                        <a:t>int</a:t>
                      </a:r>
                      <a:r>
                        <a:rPr lang="en-IN" b="1" dirty="0" smtClean="0">
                          <a:solidFill>
                            <a:srgbClr val="000080"/>
                          </a:solidFill>
                          <a:effectLst/>
                        </a:rPr>
                        <a:t> </a:t>
                      </a:r>
                      <a:r>
                        <a:rPr lang="en-IN" dirty="0" err="1" smtClean="0"/>
                        <a:t>selectedOption</a:t>
                      </a:r>
                      <a:r>
                        <a:rPr lang="en-IN" dirty="0" smtClean="0"/>
                        <a:t>) in the activity class as given below </a:t>
                      </a:r>
                    </a:p>
                    <a:p>
                      <a:r>
                        <a:rPr lang="en-IN" sz="1400" b="1" dirty="0" smtClean="0">
                          <a:solidFill>
                            <a:srgbClr val="000080"/>
                          </a:solidFill>
                          <a:effectLst/>
                        </a:rPr>
                        <a:t>public void </a:t>
                      </a:r>
                      <a:r>
                        <a:rPr lang="en-IN" sz="1400" dirty="0" err="1" smtClean="0"/>
                        <a:t>luanchSecondFragmen</a:t>
                      </a:r>
                      <a:r>
                        <a:rPr lang="en-IN" sz="1400" dirty="0" smtClean="0"/>
                        <a:t>(</a:t>
                      </a:r>
                      <a:r>
                        <a:rPr lang="en-IN" sz="1400" b="1" dirty="0" err="1" smtClean="0">
                          <a:solidFill>
                            <a:srgbClr val="000080"/>
                          </a:solidFill>
                          <a:effectLst/>
                        </a:rPr>
                        <a:t>int</a:t>
                      </a:r>
                      <a:r>
                        <a:rPr lang="en-IN" sz="1400" b="1" dirty="0" smtClean="0">
                          <a:solidFill>
                            <a:srgbClr val="000080"/>
                          </a:solidFill>
                          <a:effectLst/>
                        </a:rPr>
                        <a:t> </a:t>
                      </a:r>
                      <a:r>
                        <a:rPr lang="en-IN" sz="1400" dirty="0" err="1" smtClean="0"/>
                        <a:t>selectedOption</a:t>
                      </a:r>
                      <a:r>
                        <a:rPr lang="en-IN" sz="1400" dirty="0" smtClean="0"/>
                        <a:t>){</a:t>
                      </a:r>
                      <a:br>
                        <a:rPr lang="en-IN" sz="1400" dirty="0" smtClean="0"/>
                      </a:br>
                      <a:r>
                        <a:rPr lang="en-IN" sz="1400" dirty="0" smtClean="0"/>
                        <a:t>    Configuration configuration=</a:t>
                      </a:r>
                      <a:r>
                        <a:rPr lang="en-IN" sz="1400" dirty="0" err="1" smtClean="0"/>
                        <a:t>getResources</a:t>
                      </a:r>
                      <a:r>
                        <a:rPr lang="en-IN" sz="1400" dirty="0" smtClean="0"/>
                        <a:t>().</a:t>
                      </a:r>
                      <a:r>
                        <a:rPr lang="en-IN" sz="1400" dirty="0" err="1" smtClean="0"/>
                        <a:t>getConfiguration</a:t>
                      </a:r>
                      <a:r>
                        <a:rPr lang="en-IN" sz="1400" dirty="0" smtClean="0"/>
                        <a:t>();</a:t>
                      </a:r>
                      <a:br>
                        <a:rPr lang="en-IN" sz="1400" dirty="0" smtClean="0"/>
                      </a:br>
                      <a:r>
                        <a:rPr lang="en-IN" sz="1400" dirty="0" smtClean="0"/>
                        <a:t>    </a:t>
                      </a:r>
                      <a:r>
                        <a:rPr lang="en-IN" sz="1400" b="1" dirty="0" smtClean="0">
                          <a:solidFill>
                            <a:srgbClr val="000080"/>
                          </a:solidFill>
                          <a:effectLst/>
                        </a:rPr>
                        <a:t>if</a:t>
                      </a:r>
                      <a:r>
                        <a:rPr lang="en-IN" sz="1400" dirty="0" smtClean="0"/>
                        <a:t>(</a:t>
                      </a:r>
                      <a:r>
                        <a:rPr lang="en-IN" sz="1400" dirty="0" err="1" smtClean="0"/>
                        <a:t>configuration.</a:t>
                      </a:r>
                      <a:r>
                        <a:rPr lang="en-IN" sz="1400" b="1" dirty="0" err="1" smtClean="0">
                          <a:solidFill>
                            <a:srgbClr val="660E7A"/>
                          </a:solidFill>
                          <a:effectLst/>
                        </a:rPr>
                        <a:t>orientation</a:t>
                      </a:r>
                      <a:r>
                        <a:rPr lang="en-IN" sz="1400" dirty="0" smtClean="0"/>
                        <a:t>==</a:t>
                      </a:r>
                      <a:r>
                        <a:rPr lang="en-IN" sz="1400" dirty="0" err="1" smtClean="0"/>
                        <a:t>Configuration.</a:t>
                      </a:r>
                      <a:r>
                        <a:rPr lang="en-IN" sz="1400" b="1" i="1" dirty="0" err="1" smtClean="0">
                          <a:solidFill>
                            <a:srgbClr val="660E7A"/>
                          </a:solidFill>
                          <a:effectLst/>
                        </a:rPr>
                        <a:t>ORIENTATION_LANDSCAPE</a:t>
                      </a:r>
                      <a:r>
                        <a:rPr lang="en-IN" sz="1400" dirty="0" smtClean="0"/>
                        <a:t>)</a:t>
                      </a:r>
                      <a:br>
                        <a:rPr lang="en-IN" sz="1400" dirty="0" smtClean="0"/>
                      </a:br>
                      <a:r>
                        <a:rPr lang="en-IN" sz="1400" dirty="0" smtClean="0"/>
                        <a:t>    {</a:t>
                      </a:r>
                      <a:br>
                        <a:rPr lang="en-IN" sz="1400" dirty="0" smtClean="0"/>
                      </a:br>
                      <a:r>
                        <a:rPr lang="en-IN" sz="1400" dirty="0" smtClean="0"/>
                        <a:t>        </a:t>
                      </a:r>
                      <a:r>
                        <a:rPr lang="en-IN" sz="1400" b="1" dirty="0" smtClean="0">
                          <a:solidFill>
                            <a:srgbClr val="000080"/>
                          </a:solidFill>
                          <a:effectLst/>
                        </a:rPr>
                        <a:t>if</a:t>
                      </a:r>
                      <a:r>
                        <a:rPr lang="en-IN" sz="1400" dirty="0" smtClean="0"/>
                        <a:t>(</a:t>
                      </a:r>
                      <a:r>
                        <a:rPr lang="en-IN" sz="1400" dirty="0" err="1" smtClean="0"/>
                        <a:t>selectedOption</a:t>
                      </a:r>
                      <a:r>
                        <a:rPr lang="en-IN" sz="1400" dirty="0" smtClean="0"/>
                        <a:t>==</a:t>
                      </a:r>
                      <a:r>
                        <a:rPr lang="en-IN" sz="1400" dirty="0" smtClean="0">
                          <a:solidFill>
                            <a:srgbClr val="0000FF"/>
                          </a:solidFill>
                          <a:effectLst/>
                        </a:rPr>
                        <a:t>1</a:t>
                      </a:r>
                      <a:r>
                        <a:rPr lang="en-IN" sz="1400" dirty="0" smtClean="0"/>
                        <a:t>) {</a:t>
                      </a:r>
                      <a:r>
                        <a:rPr lang="en-IN" sz="1400" i="1" dirty="0" smtClean="0">
                          <a:solidFill>
                            <a:srgbClr val="808080"/>
                          </a:solidFill>
                          <a:effectLst/>
                        </a:rPr>
                        <a:t>//student button in </a:t>
                      </a:r>
                      <a:r>
                        <a:rPr lang="en-IN" sz="1400" i="1" dirty="0" err="1" smtClean="0">
                          <a:solidFill>
                            <a:srgbClr val="808080"/>
                          </a:solidFill>
                          <a:effectLst/>
                        </a:rPr>
                        <a:t>FirstFragment</a:t>
                      </a:r>
                      <a:r>
                        <a:rPr lang="en-IN" sz="1400" i="1" dirty="0" smtClean="0">
                          <a:solidFill>
                            <a:srgbClr val="808080"/>
                          </a:solidFill>
                          <a:effectLst/>
                        </a:rPr>
                        <a:t> is clicked</a:t>
                      </a:r>
                      <a:br>
                        <a:rPr lang="en-IN" sz="1400" i="1" dirty="0" smtClean="0">
                          <a:solidFill>
                            <a:srgbClr val="808080"/>
                          </a:solidFill>
                          <a:effectLst/>
                        </a:rPr>
                      </a:br>
                      <a:r>
                        <a:rPr lang="en-IN" sz="1400" i="1" dirty="0" smtClean="0">
                          <a:solidFill>
                            <a:srgbClr val="808080"/>
                          </a:solidFill>
                          <a:effectLst/>
                        </a:rPr>
                        <a:t>            </a:t>
                      </a:r>
                      <a:r>
                        <a:rPr lang="en-IN" sz="1400" dirty="0" err="1" smtClean="0"/>
                        <a:t>Toast.</a:t>
                      </a:r>
                      <a:r>
                        <a:rPr lang="en-IN" sz="1400" i="1" dirty="0" err="1" smtClean="0">
                          <a:effectLst/>
                        </a:rPr>
                        <a:t>makeText</a:t>
                      </a:r>
                      <a:r>
                        <a:rPr lang="en-IN" sz="1400" dirty="0" smtClean="0"/>
                        <a:t>(LP_minor1_2c.</a:t>
                      </a:r>
                      <a:r>
                        <a:rPr lang="en-IN" sz="1400" b="1" dirty="0" smtClean="0">
                          <a:solidFill>
                            <a:srgbClr val="000080"/>
                          </a:solidFill>
                          <a:effectLst/>
                        </a:rPr>
                        <a:t>this</a:t>
                      </a:r>
                      <a:r>
                        <a:rPr lang="en-IN" sz="1400" dirty="0" smtClean="0"/>
                        <a:t>, </a:t>
                      </a:r>
                      <a:r>
                        <a:rPr lang="en-IN" sz="1400" b="1" dirty="0" smtClean="0">
                          <a:solidFill>
                            <a:srgbClr val="008000"/>
                          </a:solidFill>
                          <a:effectLst/>
                        </a:rPr>
                        <a:t>"student fragment"</a:t>
                      </a:r>
                      <a:r>
                        <a:rPr lang="en-IN" sz="1400" dirty="0" smtClean="0"/>
                        <a:t>, </a:t>
                      </a:r>
                      <a:r>
                        <a:rPr lang="en-IN" sz="1400" dirty="0" err="1" smtClean="0"/>
                        <a:t>Toast.</a:t>
                      </a:r>
                      <a:r>
                        <a:rPr lang="en-IN" sz="1400" b="1" i="1" dirty="0" err="1" smtClean="0">
                          <a:solidFill>
                            <a:srgbClr val="660E7A"/>
                          </a:solidFill>
                          <a:effectLst/>
                        </a:rPr>
                        <a:t>LENGTH_SHORT</a:t>
                      </a:r>
                      <a:r>
                        <a:rPr lang="en-IN" sz="1400" dirty="0" smtClean="0"/>
                        <a:t>).show();</a:t>
                      </a:r>
                      <a:br>
                        <a:rPr lang="en-IN" sz="1400" dirty="0" smtClean="0"/>
                      </a:br>
                      <a:r>
                        <a:rPr lang="en-IN" sz="1400" dirty="0" smtClean="0"/>
                        <a:t>            </a:t>
                      </a:r>
                      <a:r>
                        <a:rPr lang="en-IN" sz="1400" dirty="0" err="1" smtClean="0"/>
                        <a:t>getSupportFragmentManager</a:t>
                      </a:r>
                      <a:r>
                        <a:rPr lang="en-IN" sz="1400" dirty="0" smtClean="0"/>
                        <a:t>().</a:t>
                      </a:r>
                      <a:r>
                        <a:rPr lang="en-IN" sz="1400" dirty="0" err="1" smtClean="0"/>
                        <a:t>beginTransaction</a:t>
                      </a:r>
                      <a:r>
                        <a:rPr lang="en-IN" sz="1400" dirty="0" smtClean="0"/>
                        <a:t>().replace(</a:t>
                      </a:r>
                      <a:r>
                        <a:rPr lang="en-IN" sz="1400" dirty="0" err="1" smtClean="0"/>
                        <a:t>R.id.</a:t>
                      </a:r>
                      <a:r>
                        <a:rPr lang="en-IN" sz="1400" b="1" i="1" dirty="0" err="1" smtClean="0">
                          <a:solidFill>
                            <a:srgbClr val="660E7A"/>
                          </a:solidFill>
                          <a:effectLst/>
                        </a:rPr>
                        <a:t>secondFragConainerId</a:t>
                      </a:r>
                      <a:r>
                        <a:rPr lang="en-IN" sz="1400" dirty="0" smtClean="0"/>
                        <a:t>, </a:t>
                      </a:r>
                      <a:r>
                        <a:rPr lang="en-IN" sz="1400" b="1" dirty="0" smtClean="0">
                          <a:solidFill>
                            <a:srgbClr val="000080"/>
                          </a:solidFill>
                          <a:effectLst/>
                        </a:rPr>
                        <a:t>new </a:t>
                      </a:r>
                      <a:r>
                        <a:rPr lang="en-IN" sz="1400" dirty="0" err="1" smtClean="0"/>
                        <a:t>StudentFragment</a:t>
                      </a:r>
                      <a:r>
                        <a:rPr lang="en-IN" sz="1400" dirty="0" smtClean="0"/>
                        <a:t>()).commit();</a:t>
                      </a:r>
                      <a:br>
                        <a:rPr lang="en-IN" sz="1400" dirty="0" smtClean="0"/>
                      </a:br>
                      <a:r>
                        <a:rPr lang="en-IN" sz="1400" dirty="0" smtClean="0"/>
                        <a:t>        }</a:t>
                      </a:r>
                      <a:br>
                        <a:rPr lang="en-IN" sz="1400" dirty="0" smtClean="0"/>
                      </a:br>
                      <a:r>
                        <a:rPr lang="en-IN" sz="1400" dirty="0" smtClean="0"/>
                        <a:t>        </a:t>
                      </a:r>
                      <a:r>
                        <a:rPr lang="en-IN" sz="1400" b="1" dirty="0" smtClean="0">
                          <a:solidFill>
                            <a:srgbClr val="000080"/>
                          </a:solidFill>
                          <a:effectLst/>
                        </a:rPr>
                        <a:t>else</a:t>
                      </a:r>
                      <a:r>
                        <a:rPr lang="en-IN" sz="1400" dirty="0" smtClean="0"/>
                        <a:t>{</a:t>
                      </a:r>
                      <a:r>
                        <a:rPr lang="en-IN" sz="1400" i="1" dirty="0" smtClean="0">
                          <a:solidFill>
                            <a:srgbClr val="808080"/>
                          </a:solidFill>
                          <a:effectLst/>
                        </a:rPr>
                        <a:t>//staff button in </a:t>
                      </a:r>
                      <a:r>
                        <a:rPr lang="en-IN" sz="1400" i="1" dirty="0" err="1" smtClean="0">
                          <a:solidFill>
                            <a:srgbClr val="808080"/>
                          </a:solidFill>
                          <a:effectLst/>
                        </a:rPr>
                        <a:t>FirstFragment</a:t>
                      </a:r>
                      <a:r>
                        <a:rPr lang="en-IN" sz="1400" i="1" dirty="0" smtClean="0">
                          <a:solidFill>
                            <a:srgbClr val="808080"/>
                          </a:solidFill>
                          <a:effectLst/>
                        </a:rPr>
                        <a:t> is clicked</a:t>
                      </a:r>
                      <a:br>
                        <a:rPr lang="en-IN" sz="1400" i="1" dirty="0" smtClean="0">
                          <a:solidFill>
                            <a:srgbClr val="808080"/>
                          </a:solidFill>
                          <a:effectLst/>
                        </a:rPr>
                      </a:br>
                      <a:r>
                        <a:rPr lang="en-IN" sz="1400" i="1" dirty="0" smtClean="0">
                          <a:solidFill>
                            <a:srgbClr val="808080"/>
                          </a:solidFill>
                          <a:effectLst/>
                        </a:rPr>
                        <a:t>            </a:t>
                      </a:r>
                      <a:r>
                        <a:rPr lang="en-IN" sz="1400" dirty="0" err="1" smtClean="0"/>
                        <a:t>Toast.</a:t>
                      </a:r>
                      <a:r>
                        <a:rPr lang="en-IN" sz="1400" i="1" dirty="0" err="1" smtClean="0">
                          <a:effectLst/>
                        </a:rPr>
                        <a:t>makeText</a:t>
                      </a:r>
                      <a:r>
                        <a:rPr lang="en-IN" sz="1400" dirty="0" smtClean="0"/>
                        <a:t>(LP_minor1_2c.</a:t>
                      </a:r>
                      <a:r>
                        <a:rPr lang="en-IN" sz="1400" b="1" dirty="0" smtClean="0">
                          <a:solidFill>
                            <a:srgbClr val="000080"/>
                          </a:solidFill>
                          <a:effectLst/>
                        </a:rPr>
                        <a:t>this</a:t>
                      </a:r>
                      <a:r>
                        <a:rPr lang="en-IN" sz="1400" dirty="0" smtClean="0"/>
                        <a:t>, </a:t>
                      </a:r>
                      <a:r>
                        <a:rPr lang="en-IN" sz="1400" b="1" dirty="0" smtClean="0">
                          <a:solidFill>
                            <a:srgbClr val="008000"/>
                          </a:solidFill>
                          <a:effectLst/>
                        </a:rPr>
                        <a:t>"staff fragment"</a:t>
                      </a:r>
                      <a:r>
                        <a:rPr lang="en-IN" sz="1400" dirty="0" smtClean="0"/>
                        <a:t>, </a:t>
                      </a:r>
                      <a:r>
                        <a:rPr lang="en-IN" sz="1400" dirty="0" err="1" smtClean="0"/>
                        <a:t>Toast.</a:t>
                      </a:r>
                      <a:r>
                        <a:rPr lang="en-IN" sz="1400" b="1" i="1" dirty="0" err="1" smtClean="0">
                          <a:solidFill>
                            <a:srgbClr val="660E7A"/>
                          </a:solidFill>
                          <a:effectLst/>
                        </a:rPr>
                        <a:t>LENGTH_SHORT</a:t>
                      </a:r>
                      <a:r>
                        <a:rPr lang="en-IN" sz="1400" dirty="0" smtClean="0"/>
                        <a:t>).show();</a:t>
                      </a:r>
                      <a:br>
                        <a:rPr lang="en-IN" sz="1400" dirty="0" smtClean="0"/>
                      </a:br>
                      <a:r>
                        <a:rPr lang="en-IN" sz="1400" dirty="0" smtClean="0"/>
                        <a:t>            </a:t>
                      </a:r>
                      <a:r>
                        <a:rPr lang="en-IN" sz="1400" dirty="0" err="1" smtClean="0"/>
                        <a:t>getSupportFragmentManager</a:t>
                      </a:r>
                      <a:r>
                        <a:rPr lang="en-IN" sz="1400" dirty="0" smtClean="0"/>
                        <a:t>().</a:t>
                      </a:r>
                      <a:r>
                        <a:rPr lang="en-IN" sz="1400" dirty="0" err="1" smtClean="0"/>
                        <a:t>beginTransaction</a:t>
                      </a:r>
                      <a:r>
                        <a:rPr lang="en-IN" sz="1400" dirty="0" smtClean="0"/>
                        <a:t>().replace(</a:t>
                      </a:r>
                      <a:r>
                        <a:rPr lang="en-IN" sz="1400" dirty="0" err="1" smtClean="0"/>
                        <a:t>R.id.</a:t>
                      </a:r>
                      <a:r>
                        <a:rPr lang="en-IN" sz="1400" b="1" i="1" dirty="0" err="1" smtClean="0">
                          <a:solidFill>
                            <a:srgbClr val="660E7A"/>
                          </a:solidFill>
                          <a:effectLst/>
                        </a:rPr>
                        <a:t>secondFragConainerId</a:t>
                      </a:r>
                      <a:r>
                        <a:rPr lang="en-IN" sz="1400" dirty="0" smtClean="0"/>
                        <a:t>, </a:t>
                      </a:r>
                      <a:r>
                        <a:rPr lang="en-IN" sz="1400" b="1" dirty="0" smtClean="0">
                          <a:solidFill>
                            <a:srgbClr val="000080"/>
                          </a:solidFill>
                          <a:effectLst/>
                        </a:rPr>
                        <a:t>new </a:t>
                      </a:r>
                      <a:r>
                        <a:rPr lang="en-IN" sz="1400" dirty="0" err="1" smtClean="0"/>
                        <a:t>StaffFragment</a:t>
                      </a:r>
                      <a:r>
                        <a:rPr lang="en-IN" sz="1400" dirty="0" smtClean="0"/>
                        <a:t>()).commit();</a:t>
                      </a:r>
                      <a:br>
                        <a:rPr lang="en-IN" sz="1400" dirty="0" smtClean="0"/>
                      </a:br>
                      <a:r>
                        <a:rPr lang="en-IN" sz="1400" dirty="0" smtClean="0"/>
                        <a:t>        }</a:t>
                      </a:r>
                      <a:br>
                        <a:rPr lang="en-IN" sz="1400" dirty="0" smtClean="0"/>
                      </a:br>
                      <a:r>
                        <a:rPr lang="en-IN" sz="1400" dirty="0" smtClean="0"/>
                        <a:t>    }</a:t>
                      </a:r>
                    </a:p>
                    <a:p>
                      <a:r>
                        <a:rPr lang="en-US" sz="1400" dirty="0" smtClean="0"/>
                        <a:t>//</a:t>
                      </a:r>
                      <a:r>
                        <a:rPr lang="en-US" sz="1400" baseline="0" dirty="0" smtClean="0"/>
                        <a:t> fill and complete the remaining code as needed</a:t>
                      </a:r>
                      <a:endParaRPr lang="en-US" sz="14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Now add following members to  </a:t>
                      </a:r>
                      <a:r>
                        <a:rPr lang="en-US" dirty="0" err="1" smtClean="0"/>
                        <a:t>FirstFragment</a:t>
                      </a:r>
                      <a:r>
                        <a:rPr lang="en-US" baseline="0" dirty="0" smtClean="0"/>
                        <a:t> class</a:t>
                      </a:r>
                    </a:p>
                    <a:p>
                      <a:r>
                        <a:rPr lang="en-IN" sz="1600" b="1" dirty="0" err="1" smtClean="0">
                          <a:solidFill>
                            <a:srgbClr val="000080"/>
                          </a:solidFill>
                          <a:effectLst/>
                        </a:rPr>
                        <a:t>int</a:t>
                      </a:r>
                      <a:r>
                        <a:rPr lang="en-IN" sz="1600" b="1" dirty="0" smtClean="0">
                          <a:solidFill>
                            <a:srgbClr val="000080"/>
                          </a:solidFill>
                          <a:effectLst/>
                        </a:rPr>
                        <a:t> </a:t>
                      </a:r>
                      <a:r>
                        <a:rPr lang="en-IN" sz="1600" b="1" dirty="0" err="1" smtClean="0">
                          <a:solidFill>
                            <a:srgbClr val="660E7A"/>
                          </a:solidFill>
                          <a:effectLst/>
                        </a:rPr>
                        <a:t>mSelectedOption</a:t>
                      </a:r>
                      <a:r>
                        <a:rPr lang="en-IN" sz="1600" dirty="0" smtClean="0"/>
                        <a:t>=</a:t>
                      </a:r>
                      <a:r>
                        <a:rPr lang="en-IN" sz="1600" dirty="0" smtClean="0">
                          <a:solidFill>
                            <a:srgbClr val="0000FF"/>
                          </a:solidFill>
                          <a:effectLst/>
                        </a:rPr>
                        <a:t>0</a:t>
                      </a:r>
                      <a:r>
                        <a:rPr lang="en-IN" sz="1600" dirty="0" smtClean="0"/>
                        <a:t>;</a:t>
                      </a:r>
                      <a:br>
                        <a:rPr lang="en-IN" sz="1600" dirty="0" smtClean="0"/>
                      </a:br>
                      <a:r>
                        <a:rPr lang="en-IN" sz="1600" dirty="0" smtClean="0"/>
                        <a:t>Button </a:t>
                      </a:r>
                      <a:r>
                        <a:rPr lang="en-IN" sz="1600" b="1" dirty="0" err="1" smtClean="0">
                          <a:solidFill>
                            <a:srgbClr val="660E7A"/>
                          </a:solidFill>
                          <a:effectLst/>
                        </a:rPr>
                        <a:t>mStudetnButtonRef</a:t>
                      </a:r>
                      <a:r>
                        <a:rPr lang="en-IN" sz="1600" dirty="0" smtClean="0"/>
                        <a:t>, </a:t>
                      </a:r>
                      <a:r>
                        <a:rPr lang="en-IN" sz="1600" b="1" dirty="0" err="1" smtClean="0">
                          <a:solidFill>
                            <a:srgbClr val="660E7A"/>
                          </a:solidFill>
                          <a:effectLst/>
                        </a:rPr>
                        <a:t>mStaffButtonRef</a:t>
                      </a:r>
                      <a:r>
                        <a:rPr lang="en-IN" sz="1600" dirty="0" smtClean="0"/>
                        <a:t>;</a:t>
                      </a:r>
                      <a:r>
                        <a:rPr lang="en-US" sz="1600" baseline="0" dirty="0" smtClean="0"/>
                        <a:t> </a:t>
                      </a:r>
                      <a:endParaRPr lang="en-IN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596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86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Fragments: Lesson Plan </a:t>
            </a: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minor-1:q.no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2c</a:t>
            </a:r>
            <a:endParaRPr lang="en-IN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82771"/>
              </p:ext>
            </p:extLst>
          </p:nvPr>
        </p:nvGraphicFramePr>
        <p:xfrm>
          <a:off x="228600" y="685800"/>
          <a:ext cx="8534400" cy="5918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77724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Steps</a:t>
                      </a:r>
                      <a:endParaRPr lang="en-I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Instructions</a:t>
                      </a:r>
                      <a:endParaRPr lang="en-IN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Replace following code in </a:t>
                      </a:r>
                      <a:r>
                        <a:rPr lang="en-IN" dirty="0" err="1" smtClean="0">
                          <a:effectLst/>
                        </a:rPr>
                        <a:t>onCreateView</a:t>
                      </a:r>
                      <a:r>
                        <a:rPr lang="en-IN" dirty="0" smtClean="0">
                          <a:effectLst/>
                        </a:rPr>
                        <a:t>() method of </a:t>
                      </a:r>
                      <a:r>
                        <a:rPr lang="en-US" dirty="0" err="1" smtClean="0"/>
                        <a:t>FirstFragment</a:t>
                      </a:r>
                      <a:endParaRPr lang="en-US" dirty="0" smtClean="0"/>
                    </a:p>
                    <a:p>
                      <a:r>
                        <a:rPr lang="en-IN" sz="1400" dirty="0" smtClean="0"/>
                        <a:t>View </a:t>
                      </a:r>
                      <a:r>
                        <a:rPr lang="en-IN" sz="1400" dirty="0" err="1" smtClean="0"/>
                        <a:t>rootView</a:t>
                      </a:r>
                      <a:r>
                        <a:rPr lang="en-IN" sz="1400" dirty="0" smtClean="0"/>
                        <a:t>=</a:t>
                      </a:r>
                      <a:r>
                        <a:rPr lang="en-IN" sz="1400" dirty="0" err="1" smtClean="0"/>
                        <a:t>inflater.inflate</a:t>
                      </a:r>
                      <a:r>
                        <a:rPr lang="en-IN" sz="1400" dirty="0" smtClean="0"/>
                        <a:t>(</a:t>
                      </a:r>
                      <a:r>
                        <a:rPr lang="en-IN" sz="1400" dirty="0" err="1" smtClean="0"/>
                        <a:t>R.layout.</a:t>
                      </a:r>
                      <a:r>
                        <a:rPr lang="en-IN" sz="1400" b="1" i="1" dirty="0" err="1" smtClean="0">
                          <a:solidFill>
                            <a:srgbClr val="660E7A"/>
                          </a:solidFill>
                          <a:effectLst/>
                        </a:rPr>
                        <a:t>fragment_first</a:t>
                      </a:r>
                      <a:r>
                        <a:rPr lang="en-IN" sz="1400" dirty="0" smtClean="0"/>
                        <a:t>, container, </a:t>
                      </a:r>
                      <a:r>
                        <a:rPr lang="en-IN" sz="1400" b="1" dirty="0" smtClean="0">
                          <a:solidFill>
                            <a:srgbClr val="000080"/>
                          </a:solidFill>
                          <a:effectLst/>
                        </a:rPr>
                        <a:t>false</a:t>
                      </a:r>
                      <a:r>
                        <a:rPr lang="en-IN" sz="1400" dirty="0" smtClean="0"/>
                        <a:t>);</a:t>
                      </a:r>
                      <a:br>
                        <a:rPr lang="en-IN" sz="1400" dirty="0" smtClean="0"/>
                      </a:br>
                      <a:r>
                        <a:rPr lang="en-IN" sz="1400" b="1" dirty="0" err="1" smtClean="0">
                          <a:solidFill>
                            <a:srgbClr val="660E7A"/>
                          </a:solidFill>
                          <a:effectLst/>
                        </a:rPr>
                        <a:t>mStudetnButtonRef</a:t>
                      </a:r>
                      <a:r>
                        <a:rPr lang="en-IN" sz="1400" dirty="0" smtClean="0"/>
                        <a:t>=(Button)</a:t>
                      </a:r>
                      <a:r>
                        <a:rPr lang="en-IN" sz="1400" dirty="0" err="1" smtClean="0"/>
                        <a:t>rootView.findViewById</a:t>
                      </a:r>
                      <a:r>
                        <a:rPr lang="en-IN" sz="1400" dirty="0" smtClean="0"/>
                        <a:t>(</a:t>
                      </a:r>
                      <a:r>
                        <a:rPr lang="en-IN" sz="1400" dirty="0" err="1" smtClean="0"/>
                        <a:t>R.id.</a:t>
                      </a:r>
                      <a:r>
                        <a:rPr lang="en-IN" sz="1400" b="1" i="1" dirty="0" err="1" smtClean="0">
                          <a:solidFill>
                            <a:srgbClr val="660E7A"/>
                          </a:solidFill>
                          <a:effectLst/>
                        </a:rPr>
                        <a:t>studetnButtonId</a:t>
                      </a:r>
                      <a:r>
                        <a:rPr lang="en-IN" sz="1400" dirty="0" smtClean="0"/>
                        <a:t>);</a:t>
                      </a:r>
                      <a:br>
                        <a:rPr lang="en-IN" sz="1400" dirty="0" smtClean="0"/>
                      </a:br>
                      <a:r>
                        <a:rPr lang="en-IN" sz="1400" b="1" dirty="0" err="1" smtClean="0">
                          <a:solidFill>
                            <a:srgbClr val="660E7A"/>
                          </a:solidFill>
                          <a:effectLst/>
                        </a:rPr>
                        <a:t>mStudetnButtonRef</a:t>
                      </a:r>
                      <a:r>
                        <a:rPr lang="en-IN" sz="1400" dirty="0" err="1" smtClean="0"/>
                        <a:t>.setOnClickListener</a:t>
                      </a:r>
                      <a:r>
                        <a:rPr lang="en-IN" sz="1400" dirty="0" smtClean="0"/>
                        <a:t>(</a:t>
                      </a:r>
                      <a:r>
                        <a:rPr lang="en-IN" sz="1400" b="1" dirty="0" smtClean="0">
                          <a:solidFill>
                            <a:srgbClr val="000080"/>
                          </a:solidFill>
                          <a:effectLst/>
                        </a:rPr>
                        <a:t>new </a:t>
                      </a:r>
                      <a:r>
                        <a:rPr lang="en-IN" sz="1400" dirty="0" err="1" smtClean="0"/>
                        <a:t>View.OnClickListener</a:t>
                      </a:r>
                      <a:r>
                        <a:rPr lang="en-IN" sz="1400" dirty="0" smtClean="0"/>
                        <a:t>() {</a:t>
                      </a:r>
                      <a:br>
                        <a:rPr lang="en-IN" sz="1400" dirty="0" smtClean="0"/>
                      </a:br>
                      <a:r>
                        <a:rPr lang="en-IN" sz="1400" dirty="0" smtClean="0"/>
                        <a:t>    </a:t>
                      </a:r>
                      <a:r>
                        <a:rPr lang="en-IN" sz="1400" dirty="0" smtClean="0">
                          <a:solidFill>
                            <a:srgbClr val="808000"/>
                          </a:solidFill>
                          <a:effectLst/>
                        </a:rPr>
                        <a:t>@Override</a:t>
                      </a:r>
                      <a:br>
                        <a:rPr lang="en-IN" sz="1400" dirty="0" smtClean="0">
                          <a:solidFill>
                            <a:srgbClr val="808000"/>
                          </a:solidFill>
                          <a:effectLst/>
                        </a:rPr>
                      </a:br>
                      <a:r>
                        <a:rPr lang="en-IN" sz="1400" dirty="0" smtClean="0">
                          <a:solidFill>
                            <a:srgbClr val="808000"/>
                          </a:solidFill>
                          <a:effectLst/>
                        </a:rPr>
                        <a:t>    </a:t>
                      </a:r>
                      <a:r>
                        <a:rPr lang="en-IN" sz="1400" b="1" dirty="0" smtClean="0">
                          <a:solidFill>
                            <a:srgbClr val="000080"/>
                          </a:solidFill>
                          <a:effectLst/>
                        </a:rPr>
                        <a:t>public void </a:t>
                      </a:r>
                      <a:r>
                        <a:rPr lang="en-IN" sz="1400" dirty="0" err="1" smtClean="0"/>
                        <a:t>onClick</a:t>
                      </a:r>
                      <a:r>
                        <a:rPr lang="en-IN" sz="1400" dirty="0" smtClean="0"/>
                        <a:t>(View v) {</a:t>
                      </a:r>
                      <a:br>
                        <a:rPr lang="en-IN" sz="1400" dirty="0" smtClean="0"/>
                      </a:br>
                      <a:r>
                        <a:rPr lang="en-IN" sz="1400" dirty="0" smtClean="0"/>
                        <a:t>        </a:t>
                      </a:r>
                      <a:r>
                        <a:rPr lang="en-IN" sz="1400" b="1" dirty="0" err="1" smtClean="0">
                          <a:solidFill>
                            <a:srgbClr val="660E7A"/>
                          </a:solidFill>
                          <a:effectLst/>
                        </a:rPr>
                        <a:t>mSelectedOption</a:t>
                      </a:r>
                      <a:r>
                        <a:rPr lang="en-IN" sz="1400" dirty="0" smtClean="0"/>
                        <a:t>=</a:t>
                      </a:r>
                      <a:r>
                        <a:rPr lang="en-IN" sz="1400" dirty="0" smtClean="0">
                          <a:solidFill>
                            <a:srgbClr val="0000FF"/>
                          </a:solidFill>
                          <a:effectLst/>
                        </a:rPr>
                        <a:t>1</a:t>
                      </a:r>
                      <a:r>
                        <a:rPr lang="en-IN" sz="1400" dirty="0" smtClean="0"/>
                        <a:t>;</a:t>
                      </a:r>
                      <a:r>
                        <a:rPr lang="en-IN" sz="1400" i="1" dirty="0" smtClean="0">
                          <a:solidFill>
                            <a:srgbClr val="808080"/>
                          </a:solidFill>
                          <a:effectLst/>
                        </a:rPr>
                        <a:t>//means student button clicked</a:t>
                      </a:r>
                      <a:br>
                        <a:rPr lang="en-IN" sz="1400" i="1" dirty="0" smtClean="0">
                          <a:solidFill>
                            <a:srgbClr val="808080"/>
                          </a:solidFill>
                          <a:effectLst/>
                        </a:rPr>
                      </a:br>
                      <a:r>
                        <a:rPr lang="en-IN" sz="1400" i="1" dirty="0" smtClean="0">
                          <a:solidFill>
                            <a:srgbClr val="808080"/>
                          </a:solidFill>
                          <a:effectLst/>
                        </a:rPr>
                        <a:t>        </a:t>
                      </a:r>
                      <a:r>
                        <a:rPr lang="en-IN" sz="1400" dirty="0" smtClean="0"/>
                        <a:t>((</a:t>
                      </a:r>
                      <a:r>
                        <a:rPr lang="en-IN" sz="1400" dirty="0" err="1" smtClean="0"/>
                        <a:t>callBack</a:t>
                      </a:r>
                      <a:r>
                        <a:rPr lang="en-IN" sz="1400" dirty="0" smtClean="0"/>
                        <a:t>)</a:t>
                      </a:r>
                      <a:r>
                        <a:rPr lang="en-IN" sz="1400" dirty="0" err="1" smtClean="0"/>
                        <a:t>getActivity</a:t>
                      </a:r>
                      <a:r>
                        <a:rPr lang="en-IN" sz="1400" dirty="0" smtClean="0"/>
                        <a:t>()).</a:t>
                      </a:r>
                      <a:r>
                        <a:rPr lang="en-IN" sz="1400" dirty="0" err="1" smtClean="0"/>
                        <a:t>luanchSecondFragmen</a:t>
                      </a:r>
                      <a:r>
                        <a:rPr lang="en-IN" sz="1400" dirty="0" smtClean="0"/>
                        <a:t>(</a:t>
                      </a:r>
                      <a:r>
                        <a:rPr lang="en-IN" sz="1400" b="1" dirty="0" err="1" smtClean="0">
                          <a:solidFill>
                            <a:srgbClr val="660E7A"/>
                          </a:solidFill>
                          <a:effectLst/>
                        </a:rPr>
                        <a:t>mSelectedOption</a:t>
                      </a:r>
                      <a:r>
                        <a:rPr lang="en-IN" sz="1400" dirty="0" smtClean="0"/>
                        <a:t>);</a:t>
                      </a:r>
                      <a:br>
                        <a:rPr lang="en-IN" sz="1400" dirty="0" smtClean="0"/>
                      </a:br>
                      <a:r>
                        <a:rPr lang="en-IN" sz="1400" dirty="0" smtClean="0"/>
                        <a:t>    }</a:t>
                      </a:r>
                      <a:br>
                        <a:rPr lang="en-IN" sz="1400" dirty="0" smtClean="0"/>
                      </a:br>
                      <a:r>
                        <a:rPr lang="en-IN" sz="1400" dirty="0" smtClean="0"/>
                        <a:t>});</a:t>
                      </a:r>
                      <a:br>
                        <a:rPr lang="en-IN" sz="1400" dirty="0" smtClean="0"/>
                      </a:br>
                      <a:r>
                        <a:rPr lang="en-IN" sz="1400" dirty="0" smtClean="0"/>
                        <a:t/>
                      </a:r>
                      <a:br>
                        <a:rPr lang="en-IN" sz="1400" dirty="0" smtClean="0"/>
                      </a:br>
                      <a:r>
                        <a:rPr lang="en-IN" sz="1400" b="1" dirty="0" err="1" smtClean="0">
                          <a:solidFill>
                            <a:srgbClr val="660E7A"/>
                          </a:solidFill>
                          <a:effectLst/>
                        </a:rPr>
                        <a:t>mStaffButtonRef</a:t>
                      </a:r>
                      <a:r>
                        <a:rPr lang="en-IN" sz="1400" dirty="0" smtClean="0"/>
                        <a:t>=(Button)</a:t>
                      </a:r>
                      <a:r>
                        <a:rPr lang="en-IN" sz="1400" dirty="0" err="1" smtClean="0"/>
                        <a:t>rootView.findViewById</a:t>
                      </a:r>
                      <a:r>
                        <a:rPr lang="en-IN" sz="1400" dirty="0" smtClean="0"/>
                        <a:t>(</a:t>
                      </a:r>
                      <a:r>
                        <a:rPr lang="en-IN" sz="1400" dirty="0" err="1" smtClean="0"/>
                        <a:t>R.id.</a:t>
                      </a:r>
                      <a:r>
                        <a:rPr lang="en-IN" sz="1400" b="1" i="1" dirty="0" err="1" smtClean="0">
                          <a:solidFill>
                            <a:srgbClr val="660E7A"/>
                          </a:solidFill>
                          <a:effectLst/>
                        </a:rPr>
                        <a:t>staffButtonId</a:t>
                      </a:r>
                      <a:r>
                        <a:rPr lang="en-IN" sz="1400" dirty="0" smtClean="0"/>
                        <a:t>);</a:t>
                      </a:r>
                      <a:br>
                        <a:rPr lang="en-IN" sz="1400" dirty="0" smtClean="0"/>
                      </a:br>
                      <a:r>
                        <a:rPr lang="en-IN" sz="1400" b="1" dirty="0" err="1" smtClean="0">
                          <a:solidFill>
                            <a:srgbClr val="660E7A"/>
                          </a:solidFill>
                          <a:effectLst/>
                        </a:rPr>
                        <a:t>mStaffButtonRef</a:t>
                      </a:r>
                      <a:r>
                        <a:rPr lang="en-IN" sz="1400" dirty="0" err="1" smtClean="0"/>
                        <a:t>.setOnClickListener</a:t>
                      </a:r>
                      <a:r>
                        <a:rPr lang="en-IN" sz="1400" dirty="0" smtClean="0"/>
                        <a:t>(</a:t>
                      </a:r>
                      <a:r>
                        <a:rPr lang="en-IN" sz="1400" b="1" dirty="0" smtClean="0">
                          <a:solidFill>
                            <a:srgbClr val="000080"/>
                          </a:solidFill>
                          <a:effectLst/>
                        </a:rPr>
                        <a:t>new </a:t>
                      </a:r>
                      <a:r>
                        <a:rPr lang="en-IN" sz="1400" dirty="0" err="1" smtClean="0"/>
                        <a:t>View.OnClickListener</a:t>
                      </a:r>
                      <a:r>
                        <a:rPr lang="en-IN" sz="1400" dirty="0" smtClean="0"/>
                        <a:t>() {</a:t>
                      </a:r>
                      <a:br>
                        <a:rPr lang="en-IN" sz="1400" dirty="0" smtClean="0"/>
                      </a:br>
                      <a:r>
                        <a:rPr lang="en-IN" sz="1400" dirty="0" smtClean="0"/>
                        <a:t>    </a:t>
                      </a:r>
                      <a:r>
                        <a:rPr lang="en-IN" sz="1400" dirty="0" smtClean="0">
                          <a:solidFill>
                            <a:srgbClr val="808000"/>
                          </a:solidFill>
                          <a:effectLst/>
                        </a:rPr>
                        <a:t>@Override</a:t>
                      </a:r>
                      <a:br>
                        <a:rPr lang="en-IN" sz="1400" dirty="0" smtClean="0">
                          <a:solidFill>
                            <a:srgbClr val="808000"/>
                          </a:solidFill>
                          <a:effectLst/>
                        </a:rPr>
                      </a:br>
                      <a:r>
                        <a:rPr lang="en-IN" sz="1400" dirty="0" smtClean="0">
                          <a:solidFill>
                            <a:srgbClr val="808000"/>
                          </a:solidFill>
                          <a:effectLst/>
                        </a:rPr>
                        <a:t>    </a:t>
                      </a:r>
                      <a:r>
                        <a:rPr lang="en-IN" sz="1400" b="1" dirty="0" smtClean="0">
                          <a:solidFill>
                            <a:srgbClr val="000080"/>
                          </a:solidFill>
                          <a:effectLst/>
                        </a:rPr>
                        <a:t>public void </a:t>
                      </a:r>
                      <a:r>
                        <a:rPr lang="en-IN" sz="1400" dirty="0" err="1" smtClean="0"/>
                        <a:t>onClick</a:t>
                      </a:r>
                      <a:r>
                        <a:rPr lang="en-IN" sz="1400" dirty="0" smtClean="0"/>
                        <a:t>(View v) {</a:t>
                      </a:r>
                      <a:br>
                        <a:rPr lang="en-IN" sz="1400" dirty="0" smtClean="0"/>
                      </a:br>
                      <a:r>
                        <a:rPr lang="en-IN" sz="1400" dirty="0" smtClean="0"/>
                        <a:t>        </a:t>
                      </a:r>
                      <a:r>
                        <a:rPr lang="en-IN" sz="1400" b="1" dirty="0" err="1" smtClean="0">
                          <a:solidFill>
                            <a:srgbClr val="660E7A"/>
                          </a:solidFill>
                          <a:effectLst/>
                        </a:rPr>
                        <a:t>mSelectedOption</a:t>
                      </a:r>
                      <a:r>
                        <a:rPr lang="en-IN" sz="1400" dirty="0" smtClean="0"/>
                        <a:t>=</a:t>
                      </a:r>
                      <a:r>
                        <a:rPr lang="en-IN" sz="1400" dirty="0" smtClean="0">
                          <a:solidFill>
                            <a:srgbClr val="0000FF"/>
                          </a:solidFill>
                          <a:effectLst/>
                        </a:rPr>
                        <a:t>2</a:t>
                      </a:r>
                      <a:r>
                        <a:rPr lang="en-IN" sz="1400" dirty="0" smtClean="0"/>
                        <a:t>;</a:t>
                      </a:r>
                      <a:r>
                        <a:rPr lang="en-IN" sz="1400" i="1" dirty="0" smtClean="0">
                          <a:solidFill>
                            <a:srgbClr val="808080"/>
                          </a:solidFill>
                          <a:effectLst/>
                        </a:rPr>
                        <a:t>//means staff button clicked</a:t>
                      </a:r>
                      <a:br>
                        <a:rPr lang="en-IN" sz="1400" i="1" dirty="0" smtClean="0">
                          <a:solidFill>
                            <a:srgbClr val="808080"/>
                          </a:solidFill>
                          <a:effectLst/>
                        </a:rPr>
                      </a:br>
                      <a:r>
                        <a:rPr lang="en-IN" sz="1400" i="1" dirty="0" smtClean="0">
                          <a:solidFill>
                            <a:srgbClr val="808080"/>
                          </a:solidFill>
                          <a:effectLst/>
                        </a:rPr>
                        <a:t>        </a:t>
                      </a:r>
                      <a:r>
                        <a:rPr lang="en-IN" sz="1400" dirty="0" smtClean="0"/>
                        <a:t>((</a:t>
                      </a:r>
                      <a:r>
                        <a:rPr lang="en-IN" sz="1400" dirty="0" err="1" smtClean="0"/>
                        <a:t>callBack</a:t>
                      </a:r>
                      <a:r>
                        <a:rPr lang="en-IN" sz="1400" dirty="0" smtClean="0"/>
                        <a:t>)</a:t>
                      </a:r>
                      <a:r>
                        <a:rPr lang="en-IN" sz="1400" dirty="0" err="1" smtClean="0"/>
                        <a:t>getActivity</a:t>
                      </a:r>
                      <a:r>
                        <a:rPr lang="en-IN" sz="1400" dirty="0" smtClean="0"/>
                        <a:t>()).</a:t>
                      </a:r>
                      <a:r>
                        <a:rPr lang="en-IN" sz="1400" dirty="0" err="1" smtClean="0"/>
                        <a:t>luanchSecondFragmen</a:t>
                      </a:r>
                      <a:r>
                        <a:rPr lang="en-IN" sz="1400" dirty="0" smtClean="0"/>
                        <a:t>(</a:t>
                      </a:r>
                      <a:r>
                        <a:rPr lang="en-IN" sz="1400" b="1" dirty="0" err="1" smtClean="0">
                          <a:solidFill>
                            <a:srgbClr val="660E7A"/>
                          </a:solidFill>
                          <a:effectLst/>
                        </a:rPr>
                        <a:t>mSelectedOption</a:t>
                      </a:r>
                      <a:r>
                        <a:rPr lang="en-IN" sz="1400" dirty="0" smtClean="0"/>
                        <a:t>);</a:t>
                      </a:r>
                      <a:br>
                        <a:rPr lang="en-IN" sz="1400" dirty="0" smtClean="0"/>
                      </a:br>
                      <a:r>
                        <a:rPr lang="en-IN" sz="1400" dirty="0" smtClean="0"/>
                        <a:t>    }</a:t>
                      </a:r>
                      <a:br>
                        <a:rPr lang="en-IN" sz="1400" dirty="0" smtClean="0"/>
                      </a:br>
                      <a:r>
                        <a:rPr lang="en-IN" sz="1400" dirty="0" smtClean="0"/>
                        <a:t>});</a:t>
                      </a:r>
                      <a:br>
                        <a:rPr lang="en-IN" sz="1400" dirty="0" smtClean="0"/>
                      </a:br>
                      <a:r>
                        <a:rPr lang="en-IN" sz="1400" dirty="0" smtClean="0"/>
                        <a:t/>
                      </a:r>
                      <a:br>
                        <a:rPr lang="en-IN" sz="1400" dirty="0" smtClean="0"/>
                      </a:br>
                      <a:r>
                        <a:rPr lang="en-IN" sz="1400" b="1" dirty="0" smtClean="0">
                          <a:solidFill>
                            <a:srgbClr val="000080"/>
                          </a:solidFill>
                          <a:effectLst/>
                        </a:rPr>
                        <a:t>return </a:t>
                      </a:r>
                      <a:r>
                        <a:rPr lang="en-IN" sz="1400" dirty="0" err="1" smtClean="0"/>
                        <a:t>rootView</a:t>
                      </a:r>
                      <a:r>
                        <a:rPr lang="en-IN" sz="1400" dirty="0" smtClean="0"/>
                        <a:t>;</a:t>
                      </a:r>
                      <a:endParaRPr lang="en-US" sz="1400" dirty="0" smtClean="0"/>
                    </a:p>
                  </a:txBody>
                  <a:tcPr/>
                </a:tc>
              </a:tr>
              <a:tr h="787400"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Above steps shall full-fill  the solution for landscape  mode. Further, the other activities need to be created to full-fill portrait mode solution. This will be homework and you can refer the solution in the project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864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Fragments: Lesson Plan minor-1 </a:t>
            </a:r>
            <a:b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q.no 1c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dirty="0"/>
              <a:t>Consider the course information of a student. </a:t>
            </a:r>
          </a:p>
          <a:p>
            <a:pPr lvl="0"/>
            <a:r>
              <a:rPr lang="en-IN" dirty="0"/>
              <a:t>Design a UI to accept CIE, SEE, and credits information for several courses one by one. Draw the snap shots </a:t>
            </a:r>
          </a:p>
          <a:p>
            <a:pPr lvl="0"/>
            <a:r>
              <a:rPr lang="en-IN" dirty="0"/>
              <a:t>Design the data structure to store the information obtained from UI </a:t>
            </a:r>
          </a:p>
          <a:p>
            <a:pPr lvl="0"/>
            <a:r>
              <a:rPr lang="en-IN" dirty="0"/>
              <a:t>The UI should display the SGP at the end. Also appropriate message to be flashed when user enters incorrect information for SEE and CIE marks(Max 50 Marks)  </a:t>
            </a:r>
          </a:p>
          <a:p>
            <a:r>
              <a:rPr lang="en-IN" dirty="0"/>
              <a:t>Write android programs performing above points.</a:t>
            </a:r>
            <a:endParaRPr lang="en-IN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For solution refer practice2016-17 project from my </a:t>
            </a:r>
            <a:r>
              <a:rPr lang="en-US" dirty="0" err="1" smtClean="0">
                <a:solidFill>
                  <a:srgbClr val="0070C0"/>
                </a:solidFill>
              </a:rPr>
              <a:t>github</a:t>
            </a:r>
            <a:r>
              <a:rPr lang="en-US" dirty="0" smtClean="0">
                <a:solidFill>
                  <a:srgbClr val="0070C0"/>
                </a:solidFill>
              </a:rPr>
              <a:t>, 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0070C0"/>
                </a:solidFill>
              </a:rPr>
              <a:t>activity: </a:t>
            </a:r>
            <a:r>
              <a:rPr lang="en-US" dirty="0" smtClean="0"/>
              <a:t>lp_minor1_1c_Activity.java</a:t>
            </a:r>
            <a:endParaRPr lang="en-IN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21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Are the rectangle we see on screen</a:t>
            </a:r>
          </a:p>
          <a:p>
            <a:pPr lvl="0"/>
            <a:r>
              <a:rPr lang="en-US" dirty="0"/>
              <a:t>Its basic class, all others extend from it</a:t>
            </a:r>
          </a:p>
          <a:p>
            <a:pPr lvl="0"/>
            <a:r>
              <a:rPr lang="en-US" dirty="0"/>
              <a:t>Responsible for drawing and events handling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85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b="1" dirty="0"/>
              <a:t>View </a:t>
            </a:r>
            <a:r>
              <a:rPr lang="en-US" b="1" dirty="0" smtClean="0"/>
              <a:t>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24200"/>
            <a:ext cx="8229600" cy="31543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Extends View</a:t>
            </a:r>
          </a:p>
          <a:p>
            <a:r>
              <a:rPr lang="en-US" dirty="0"/>
              <a:t>Container for children views</a:t>
            </a:r>
          </a:p>
          <a:p>
            <a:pPr marL="0" indent="0">
              <a:buNone/>
            </a:pPr>
            <a:r>
              <a:rPr lang="en-US" b="1" dirty="0" smtClean="0"/>
              <a:t>1) Frame </a:t>
            </a:r>
            <a:r>
              <a:rPr lang="en-US" b="1" dirty="0"/>
              <a:t>layout</a:t>
            </a:r>
          </a:p>
          <a:p>
            <a:r>
              <a:rPr lang="en-US" dirty="0"/>
              <a:t>One child can be added , sits on top left of container</a:t>
            </a:r>
          </a:p>
          <a:p>
            <a:r>
              <a:rPr lang="en-US" dirty="0"/>
              <a:t>If another is added , then it will overlap previous child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981200" y="1371600"/>
            <a:ext cx="4267200" cy="152400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128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Layouts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3525" r="18430" b="7354"/>
          <a:stretch/>
        </p:blipFill>
        <p:spPr bwMode="auto">
          <a:xfrm>
            <a:off x="457200" y="1447800"/>
            <a:ext cx="8458200" cy="5105400"/>
          </a:xfrm>
          <a:prstGeom prst="rect">
            <a:avLst/>
          </a:prstGeom>
          <a:ln w="3175" cap="sq" cmpd="sng" algn="ctr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506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2) Linear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857568"/>
            <a:ext cx="8229600" cy="6858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Here the </a:t>
            </a:r>
            <a:r>
              <a:rPr lang="en-US" b="1" i="1" dirty="0"/>
              <a:t>weight </a:t>
            </a:r>
            <a:r>
              <a:rPr lang="en-US" dirty="0"/>
              <a:t> </a:t>
            </a:r>
            <a:r>
              <a:rPr lang="en-US" dirty="0" err="1"/>
              <a:t>param</a:t>
            </a:r>
            <a:r>
              <a:rPr lang="en-US" dirty="0"/>
              <a:t> </a:t>
            </a:r>
            <a:r>
              <a:rPr lang="en-US" dirty="0" smtClean="0"/>
              <a:t>is 1 and 1 for inner views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840964" y="1219200"/>
            <a:ext cx="7096126" cy="464820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492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1224</TotalTime>
  <Words>1642</Words>
  <Application>Microsoft Office PowerPoint</Application>
  <PresentationFormat>On-screen Show (4:3)</PresentationFormat>
  <Paragraphs>291</Paragraphs>
  <Slides>57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MoAD</vt:lpstr>
      <vt:lpstr>Creating UI</vt:lpstr>
      <vt:lpstr>Creating UI: Declarative</vt:lpstr>
      <vt:lpstr>Revisit to R.java</vt:lpstr>
      <vt:lpstr>Hands-On</vt:lpstr>
      <vt:lpstr>Views</vt:lpstr>
      <vt:lpstr>View Groups</vt:lpstr>
      <vt:lpstr>Layouts </vt:lpstr>
      <vt:lpstr>2) Linear layout</vt:lpstr>
      <vt:lpstr>Relative layout</vt:lpstr>
      <vt:lpstr>View height /width</vt:lpstr>
      <vt:lpstr>Gravity</vt:lpstr>
      <vt:lpstr>Padding vs margin</vt:lpstr>
      <vt:lpstr>View visibility</vt:lpstr>
      <vt:lpstr>Hands-on</vt:lpstr>
      <vt:lpstr>UI wireframe format to be written in Exams</vt:lpstr>
      <vt:lpstr>PowerPoint Presentation</vt:lpstr>
      <vt:lpstr>Finding Views by Id’s</vt:lpstr>
      <vt:lpstr>Adding Menu</vt:lpstr>
      <vt:lpstr>PowerPoint Presentation</vt:lpstr>
      <vt:lpstr>Adding menu</vt:lpstr>
      <vt:lpstr>http://api.openweathermap.org/</vt:lpstr>
      <vt:lpstr>ListView</vt:lpstr>
      <vt:lpstr>ListView</vt:lpstr>
      <vt:lpstr>ListView</vt:lpstr>
      <vt:lpstr>ListView</vt:lpstr>
      <vt:lpstr>ListView</vt:lpstr>
      <vt:lpstr>ListView: demo steps</vt:lpstr>
      <vt:lpstr>ListView: demo steps</vt:lpstr>
      <vt:lpstr>Shared preferences: Storing data</vt:lpstr>
      <vt:lpstr>Shared preferences</vt:lpstr>
      <vt:lpstr>Shared preferences</vt:lpstr>
      <vt:lpstr>Hands-On</vt:lpstr>
      <vt:lpstr>Settings</vt:lpstr>
      <vt:lpstr>Settings</vt:lpstr>
      <vt:lpstr>Settings : Demo</vt:lpstr>
      <vt:lpstr>Settings : Demo</vt:lpstr>
      <vt:lpstr>Settings : Demo</vt:lpstr>
      <vt:lpstr>Fragments</vt:lpstr>
      <vt:lpstr>Fragments</vt:lpstr>
      <vt:lpstr>Fragments</vt:lpstr>
      <vt:lpstr>Fragments</vt:lpstr>
      <vt:lpstr>Fragment Life Cycle </vt:lpstr>
      <vt:lpstr>Fragment Life Cycle </vt:lpstr>
      <vt:lpstr>Fragments: Demo</vt:lpstr>
      <vt:lpstr>Fragments: Demo</vt:lpstr>
      <vt:lpstr>Fragments: Demo</vt:lpstr>
      <vt:lpstr>Fragments</vt:lpstr>
      <vt:lpstr>Fragments</vt:lpstr>
      <vt:lpstr>Fragments</vt:lpstr>
      <vt:lpstr>Fragments: Lesson Plan minor-1  q.no 2c</vt:lpstr>
      <vt:lpstr>Fragments: Lesson Plan minor-1:q.no 2c</vt:lpstr>
      <vt:lpstr>PowerPoint Presentation</vt:lpstr>
      <vt:lpstr>Fragments: Lesson Plan minor-1  q.no 2c</vt:lpstr>
      <vt:lpstr>Fragments: Lesson Plan minor-1:q.no 2c</vt:lpstr>
      <vt:lpstr>Fragments: Lesson Plan minor-1:q.no 2c</vt:lpstr>
      <vt:lpstr>Fragments: Lesson Plan minor-1  q.no 1c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MoAD</dc:title>
  <dc:creator>msp</dc:creator>
  <cp:lastModifiedBy>msp</cp:lastModifiedBy>
  <cp:revision>68</cp:revision>
  <dcterms:created xsi:type="dcterms:W3CDTF">2006-08-16T00:00:00Z</dcterms:created>
  <dcterms:modified xsi:type="dcterms:W3CDTF">2016-09-26T16:58:48Z</dcterms:modified>
</cp:coreProperties>
</file>